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83" r:id="rId2"/>
    <p:sldId id="289" r:id="rId3"/>
    <p:sldId id="284" r:id="rId4"/>
    <p:sldId id="259" r:id="rId5"/>
    <p:sldId id="265" r:id="rId6"/>
    <p:sldId id="257" r:id="rId7"/>
    <p:sldId id="292" r:id="rId8"/>
    <p:sldId id="296" r:id="rId9"/>
    <p:sldId id="297" r:id="rId10"/>
    <p:sldId id="298" r:id="rId11"/>
    <p:sldId id="299" r:id="rId12"/>
    <p:sldId id="262" r:id="rId13"/>
    <p:sldId id="286" r:id="rId14"/>
    <p:sldId id="300" r:id="rId15"/>
    <p:sldId id="301" r:id="rId16"/>
    <p:sldId id="272" r:id="rId17"/>
    <p:sldId id="273" r:id="rId18"/>
    <p:sldId id="275" r:id="rId19"/>
    <p:sldId id="274" r:id="rId20"/>
    <p:sldId id="277" r:id="rId21"/>
    <p:sldId id="278" r:id="rId22"/>
    <p:sldId id="276" r:id="rId23"/>
    <p:sldId id="302" r:id="rId24"/>
    <p:sldId id="281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iang Li" initials="QL" lastIdx="3" clrIdx="0">
    <p:extLst>
      <p:ext uri="{19B8F6BF-5375-455C-9EA6-DF929625EA0E}">
        <p15:presenceInfo xmlns:p15="http://schemas.microsoft.com/office/powerpoint/2012/main" userId="1cd81906256f894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99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786" autoAdjust="0"/>
  </p:normalViewPr>
  <p:slideViewPr>
    <p:cSldViewPr snapToGrid="0">
      <p:cViewPr>
        <p:scale>
          <a:sx n="79" d="100"/>
          <a:sy n="79" d="100"/>
        </p:scale>
        <p:origin x="720" y="3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D4194E-8B71-44F5-8907-5C6FCC681425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857C0D-D1F0-4D55-9B4E-EC1DDD3637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187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258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7034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59005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,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Open San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 it.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720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92693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1420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070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5196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A10D7A-9EBE-45AD-AFB9-3DBA80117E3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57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4871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866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07301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0318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791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57C0D-D1F0-4D55-9B4E-EC1DDD36375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425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3F466-CE67-4C93-AACD-0CF13ABE0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52C41A-1185-4046-90D3-11C6550BF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39158-5440-4340-875F-3038AFAE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57700-995C-4F75-B4EB-2C1F58A99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9C2FF-83C1-4285-BFE0-3E66A3D59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0118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1C5CC-8277-4949-9337-3E49073B7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8C3204-0AD6-4502-9AF0-0888194367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221BE-583B-4F98-91EB-6A46C54CA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5458B-F5E7-473E-8DDF-4ED15E6C7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4D605-D39A-4148-8328-AF46CB4C9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630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10FE02-79EA-4584-BBA3-A3A9B9C84B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54895B-E9F7-40FC-BC52-42414B9C12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94DB7-A953-471B-BA77-E826C395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94FDC-8323-4027-97D9-BB9BBA3B2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513DA-4A86-48FD-8670-350C9E8B4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1134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4A72D-B163-49EA-A639-8FDF88201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8CD04-FEE9-4A72-B158-7E3E16763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BBEF4-05FD-407D-A39C-DD6CDD3AA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2DCEC-822D-4B6D-A483-354262E46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3F1C4-885D-4768-AC6B-7E323A4FA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391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BD0F4-5378-422C-8CCD-0FF2656D6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62026A-4C35-499D-8D6D-BCA814F3D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30204-CB4B-4142-8D93-11E6436B1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FA6CC-9EAF-44E9-A500-EBBF1682B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57924-F06E-49F9-989D-47695885B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3646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51E06-F48E-4E9D-8101-0BE74882D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515C4-7540-4AD8-A4C1-03FAAE5FA3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7644D-207C-4341-B7DB-384686D7A3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494A6F-88B1-4129-B564-6D5D2291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8CD90C-EE64-4C3A-BE46-CE3EEF62E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2F1D10-0E88-4B62-9DC4-70B1D92B1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095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0BD8C-EF4F-467F-96CA-BAEEFD3FC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D7C5A-C9A7-48CD-9B8E-0780E62C7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0CF10-3671-4735-9763-2B23803F6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F25C19-3F10-41CB-B9C4-91DD4FC8C1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CDEDD4-B4AC-4D75-8E4B-229CC74585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F74084-B3FA-446E-AF7F-5B2C97BEC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3E36E0-71F5-4104-A956-A9A47C26E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3FD0CC-15AE-4F52-8F8A-A86D1F7A6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901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383B8-FB8D-4419-8C79-A8B228888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42C702-EE09-4357-99A3-D595E1F7D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154B44-212C-4BF2-84FA-22DDFAD22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A60D6F-422F-40A3-B7A6-937A7FA28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1252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C9CAC2-F533-4E80-A653-DE8C946CB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0C0C9C-3C40-4285-9448-6E5C90AFF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F20B8-1DEE-4A71-8BA3-5B01AFAF6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594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12639-08A0-48A8-9498-22B583E2F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9ED8E-3DCD-4F10-93E4-CF0197EB7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C42691-F253-40FA-A54E-74AACCE60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2D3818-A43E-4A50-AAD9-3E8778715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E4B5C0-06B9-4795-AEB5-1BFFC2307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6228E-A99E-4122-91BB-57E489AE4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418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67701-ABE5-46EE-964B-47230BF39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CDD179-C52F-4355-8DF0-6F8E7031BE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23139C-9C59-4345-BBAD-6CF8E541E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F12E9-8C70-4794-B310-FC310F862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E15DD3-BDC7-4E09-ABEA-880617510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5339A-7866-4889-B5C7-A7BE55674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566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ADAA7F-6D39-4DED-BDEE-86FF9F736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3F3ED-26C4-4625-9636-C0055F935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255CC-5D41-49FE-95BD-7ED1312434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1F30A-3904-4245-B1B0-9F5E0A590A1E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76B9B-C680-4515-A606-E785891254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DE4AE-48BD-4B68-97EC-F9965610F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0D23E-2CFF-4C72-A988-852552C4C4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02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com/iciq-tcc/nlopez-group/q-robot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1E2B58-57BA-4747-A1D7-25BA9289E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zh-CN" sz="5400" kern="1200" dirty="0">
                <a:solidFill>
                  <a:srgbClr val="FFFFFF"/>
                </a:solidFill>
                <a:latin typeface="Consolas" panose="020B0609020204030204" pitchFamily="49" charset="0"/>
              </a:rPr>
              <a:t>Introduction to the Q-robot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19A74-4A5A-4452-94EE-15DDC7914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525638"/>
            <a:ext cx="9144000" cy="4200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altLang="zh-CN" sz="2000" kern="1200" dirty="0">
                <a:solidFill>
                  <a:srgbClr val="E7E6E6"/>
                </a:solidFill>
                <a:latin typeface="Consolas" panose="020B0609020204030204" pitchFamily="49" charset="0"/>
              </a:rPr>
              <a:t>A trusted friend to avoid Rubbish in, Rubbish out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3">
            <a:extLst>
              <a:ext uri="{FF2B5EF4-FFF2-40B4-BE49-F238E27FC236}">
                <a16:creationId xmlns:a16="http://schemas.microsoft.com/office/drawing/2014/main" id="{C1972CDA-F055-4407-A272-4002E85DBCF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" t="19683" r="9131" b="23810"/>
          <a:stretch/>
        </p:blipFill>
        <p:spPr>
          <a:xfrm>
            <a:off x="1919382" y="2686412"/>
            <a:ext cx="8062818" cy="35167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2F923C-87A5-4DA0-BD0B-8DA3A0814A6B}"/>
              </a:ext>
            </a:extLst>
          </p:cNvPr>
          <p:cNvSpPr txBox="1"/>
          <p:nvPr/>
        </p:nvSpPr>
        <p:spPr>
          <a:xfrm>
            <a:off x="7460170" y="6329848"/>
            <a:ext cx="4616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Qiang Li, Group Seminar, 2019-05-16</a:t>
            </a:r>
            <a:endParaRPr lang="zh-CN" alt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885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34D2F9E-EC9B-4085-BDAA-87D27D22C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354" y="2184794"/>
            <a:ext cx="6268475" cy="341562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To Generate the KPOINTS file </a:t>
            </a:r>
          </a:p>
          <a:p>
            <a:pPr marL="342900" indent="-342900">
              <a:buAutoNum type="arabicParenR"/>
            </a:pPr>
            <a:r>
              <a:rPr lang="en-US" altLang="zh-CN" sz="2000" dirty="0">
                <a:latin typeface="Consolas" panose="020B0609020204030204" pitchFamily="49" charset="0"/>
              </a:rPr>
              <a:t>Unsupervised model</a:t>
            </a:r>
          </a:p>
          <a:p>
            <a:pPr marL="0" indent="0">
              <a:buNone/>
            </a:pP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	kp.py </a:t>
            </a:r>
          </a:p>
          <a:p>
            <a:pPr lvl="1"/>
            <a:r>
              <a:rPr lang="en-US" altLang="zh-CN" sz="2000" dirty="0">
                <a:latin typeface="Consolas" panose="020B0609020204030204" pitchFamily="49" charset="0"/>
              </a:rPr>
              <a:t>if POSCAR exist: K * a ~ 30-40  </a:t>
            </a:r>
          </a:p>
          <a:p>
            <a:pPr lvl="1"/>
            <a:r>
              <a:rPr lang="en-US" altLang="zh-CN" sz="2000" dirty="0">
                <a:latin typeface="Consolas" panose="020B0609020204030204" pitchFamily="49" charset="0"/>
              </a:rPr>
              <a:t>else: gamma centered: 3 3 1 </a:t>
            </a:r>
          </a:p>
          <a:p>
            <a:pPr lvl="1"/>
            <a:endParaRPr lang="en-US" altLang="zh-CN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2) Supervised model: </a:t>
            </a:r>
          </a:p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kp.py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4 5 6  </a:t>
            </a:r>
          </a:p>
          <a:p>
            <a:r>
              <a:rPr lang="en-US" altLang="zh-CN" sz="2000" dirty="0">
                <a:latin typeface="Consolas" panose="020B0609020204030204" pitchFamily="49" charset="0"/>
              </a:rPr>
              <a:t>The same as Rodrigo’s </a:t>
            </a: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kpoints.sh 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CC67A6-B657-4B3B-B6DD-BA92D8D6DF88}"/>
              </a:ext>
            </a:extLst>
          </p:cNvPr>
          <p:cNvGrpSpPr/>
          <p:nvPr/>
        </p:nvGrpSpPr>
        <p:grpSpPr>
          <a:xfrm>
            <a:off x="42392" y="44081"/>
            <a:ext cx="12191999" cy="1325563"/>
            <a:chOff x="0" y="7745"/>
            <a:chExt cx="12191999" cy="1325563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B21C97C9-EB43-4385-B9D9-BE0913C8EC47}"/>
                </a:ext>
              </a:extLst>
            </p:cNvPr>
            <p:cNvSpPr/>
            <p:nvPr/>
          </p:nvSpPr>
          <p:spPr>
            <a:xfrm>
              <a:off x="0" y="355787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INPUTS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2EF6620E-0013-4561-AB13-580590F99EDA}"/>
                </a:ext>
              </a:extLst>
            </p:cNvPr>
            <p:cNvSpPr txBox="1">
              <a:spLocks/>
            </p:cNvSpPr>
            <p:nvPr/>
          </p:nvSpPr>
          <p:spPr>
            <a:xfrm>
              <a:off x="0" y="7745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KPOINTS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E0E789E-178F-4A28-8ADD-FC4B408896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354" y="16678"/>
              <a:ext cx="446427" cy="479457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2ADBE050-3872-43FA-A98C-42CDA84BA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824344"/>
            <a:ext cx="5137032" cy="58217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F2D6F65-5FAC-4C49-BFC1-94C884B46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528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97E89C-D182-40BC-B240-5F39ADDD7CCD}"/>
              </a:ext>
            </a:extLst>
          </p:cNvPr>
          <p:cNvSpPr txBox="1">
            <a:spLocks/>
          </p:cNvSpPr>
          <p:nvPr/>
        </p:nvSpPr>
        <p:spPr>
          <a:xfrm>
            <a:off x="376263" y="1974282"/>
            <a:ext cx="4746171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To Generate POTCARs</a:t>
            </a:r>
          </a:p>
          <a:p>
            <a:pPr marL="457200" indent="-457200">
              <a:buFont typeface="Arial" panose="020B0604020202020204" pitchFamily="34" charset="0"/>
              <a:buAutoNum type="arabicParenR"/>
            </a:pPr>
            <a:r>
              <a:rPr lang="en-US" altLang="zh-CN" sz="2000" dirty="0">
                <a:latin typeface="Consolas" panose="020B0609020204030204" pitchFamily="49" charset="0"/>
              </a:rPr>
              <a:t>Unsupervised model: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	pp.py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2) Supervised model: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000" b="1" dirty="0">
                <a:latin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pp.py</a:t>
            </a:r>
            <a:r>
              <a:rPr lang="en-US" altLang="zh-CN" sz="2000" b="1" dirty="0">
                <a:latin typeface="Consolas" panose="020B0609020204030204" pitchFamily="49" charset="0"/>
              </a:rPr>
              <a:t>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ele1 ele2 ..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The same as Rodrigo’s </a:t>
            </a: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potcar.sh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86AED93-68EF-4D4F-838B-57FB4AB77639}"/>
              </a:ext>
            </a:extLst>
          </p:cNvPr>
          <p:cNvGrpSpPr/>
          <p:nvPr/>
        </p:nvGrpSpPr>
        <p:grpSpPr>
          <a:xfrm>
            <a:off x="48448" y="44081"/>
            <a:ext cx="12191999" cy="1325563"/>
            <a:chOff x="0" y="7745"/>
            <a:chExt cx="12191999" cy="1325563"/>
          </a:xfrm>
        </p:grpSpPr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4BAC018D-93CC-4273-B46F-81C1666A9D45}"/>
                </a:ext>
              </a:extLst>
            </p:cNvPr>
            <p:cNvSpPr/>
            <p:nvPr/>
          </p:nvSpPr>
          <p:spPr>
            <a:xfrm>
              <a:off x="0" y="355787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INPUTS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CA5AF990-D82F-488D-AA89-B0F5509EC3F7}"/>
                </a:ext>
              </a:extLst>
            </p:cNvPr>
            <p:cNvSpPr txBox="1">
              <a:spLocks/>
            </p:cNvSpPr>
            <p:nvPr/>
          </p:nvSpPr>
          <p:spPr>
            <a:xfrm>
              <a:off x="0" y="7745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POTCAR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7361049-3EEF-475C-8C0C-83B57FC29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354" y="16678"/>
              <a:ext cx="446427" cy="479457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9C169710-C7DB-4BA0-82CA-AEC7F965F6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526" r="18500"/>
          <a:stretch/>
        </p:blipFill>
        <p:spPr>
          <a:xfrm>
            <a:off x="5122434" y="1568023"/>
            <a:ext cx="6927125" cy="34156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82D8CA-751C-44E8-A7E2-B2D64D36E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344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098562-4920-4D29-A32F-4928DA3B47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047003"/>
              </p:ext>
            </p:extLst>
          </p:nvPr>
        </p:nvGraphicFramePr>
        <p:xfrm>
          <a:off x="332153" y="1225035"/>
          <a:ext cx="11668369" cy="5182764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2099292">
                  <a:extLst>
                    <a:ext uri="{9D8B030D-6E8A-4147-A177-3AD203B41FA5}">
                      <a16:colId xmlns:a16="http://schemas.microsoft.com/office/drawing/2014/main" val="1457169684"/>
                    </a:ext>
                  </a:extLst>
                </a:gridCol>
                <a:gridCol w="9569077">
                  <a:extLst>
                    <a:ext uri="{9D8B030D-6E8A-4147-A177-3AD203B41FA5}">
                      <a16:colId xmlns:a16="http://schemas.microsoft.com/office/drawing/2014/main" val="662523759"/>
                    </a:ext>
                  </a:extLst>
                </a:gridCol>
              </a:tblGrid>
              <a:tr h="373451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add.py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To copy atom(s) from one POSCAR1 to the end of POSCAR2</a:t>
                      </a: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3405033407"/>
                  </a:ext>
                </a:extLst>
              </a:tr>
              <a:tr h="373451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move_atoms.py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To copy the atoms from one POSCAR1 to POSCAR2, similar to add.py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675450424"/>
                  </a:ext>
                </a:extLst>
              </a:tr>
              <a:tr h="373451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delete.py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To delete atom(s) from POSCAR/CONTCAR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823672231"/>
                  </a:ext>
                </a:extLst>
              </a:tr>
              <a:tr h="373451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dire2cart.py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To convert the Direct to Cartesian Coordinates; Fix the specific layers from inputs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2685462064"/>
                  </a:ext>
                </a:extLst>
              </a:tr>
              <a:tr h="373451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fix_atoms.py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To fix and relax the atoms by your inputs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4226809522"/>
                  </a:ext>
                </a:extLst>
              </a:tr>
              <a:tr h="373451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get_abc.py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To get the </a:t>
                      </a:r>
                      <a:r>
                        <a:rPr lang="en-US" altLang="zh-CN" sz="2000" u="none" strike="noStrike" dirty="0">
                          <a:effectLst/>
                        </a:rPr>
                        <a:t>lattice </a:t>
                      </a:r>
                      <a:r>
                        <a:rPr lang="en-US" sz="2000" u="none" strike="noStrike" dirty="0">
                          <a:effectLst/>
                        </a:rPr>
                        <a:t>vector</a:t>
                      </a:r>
                      <a:r>
                        <a:rPr lang="en-US" altLang="zh-CN" sz="2000" u="none" strike="noStrike" dirty="0">
                          <a:effectLst/>
                        </a:rPr>
                        <a:t>s</a:t>
                      </a:r>
                      <a:r>
                        <a:rPr lang="en-US" sz="2000" u="none" strike="noStrike" dirty="0">
                          <a:effectLst/>
                        </a:rPr>
                        <a:t>, length from our models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66470879"/>
                  </a:ext>
                </a:extLst>
              </a:tr>
              <a:tr h="373451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rotate.py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>
                          <a:effectLst/>
                        </a:rPr>
                        <a:t>To rotate the atoms any degrees around the axis from your input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1344829015"/>
                  </a:ext>
                </a:extLst>
              </a:tr>
              <a:tr h="373451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sortcar.py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>
                          <a:effectLst/>
                        </a:rPr>
                        <a:t>To sort the coordinates of each element in the z directions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2718548257"/>
                  </a:ext>
                </a:extLst>
              </a:tr>
              <a:tr h="712659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switch.py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>
                          <a:effectLst/>
                        </a:rPr>
                        <a:t>To get all the possibilities of switching two atoms from two layers; </a:t>
                      </a:r>
                    </a:p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>
                          <a:effectLst/>
                        </a:rPr>
                        <a:t>For segregation,</a:t>
                      </a:r>
                      <a:r>
                        <a:rPr lang="zh-CN" altLang="en-US" sz="2000" u="none" strike="noStrike">
                          <a:effectLst/>
                        </a:rPr>
                        <a:t> </a:t>
                      </a:r>
                      <a:r>
                        <a:rPr lang="en-US" altLang="zh-CN" sz="2000" u="none" strike="noStrike">
                          <a:effectLst/>
                        </a:rPr>
                        <a:t>islanding</a:t>
                      </a:r>
                      <a:r>
                        <a:rPr lang="zh-CN" altLang="en-US" sz="2000" u="none" strike="noStrike">
                          <a:effectLst/>
                        </a:rPr>
                        <a:t> </a:t>
                      </a:r>
                      <a:r>
                        <a:rPr lang="en-US" sz="2000" u="none" strike="noStrike">
                          <a:effectLst/>
                        </a:rPr>
                        <a:t>calculations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2564139534"/>
                  </a:ext>
                </a:extLst>
              </a:tr>
              <a:tr h="373451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translate.py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>
                          <a:effectLst/>
                        </a:rPr>
                        <a:t>To shift, translate or move atoms in the POSCAR file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2183764081"/>
                  </a:ext>
                </a:extLst>
              </a:tr>
              <a:tr h="373451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xps.py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>
                          <a:effectLst/>
                        </a:rPr>
                        <a:t>To move the atom at the very beginning in POSCAR for XPS calculations.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876979516"/>
                  </a:ext>
                </a:extLst>
              </a:tr>
              <a:tr h="373451"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cssm.py</a:t>
                      </a:r>
                      <a:endParaRPr lang="en-US" sz="2000" b="1" i="0" u="none" strike="noStrike" dirty="0">
                        <a:solidFill>
                          <a:srgbClr val="0000FF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lnSpc>
                          <a:spcPct val="130000"/>
                        </a:lnSpc>
                      </a:pPr>
                      <a:r>
                        <a:rPr lang="en-US" sz="2000" u="none" strike="noStrike" dirty="0">
                          <a:effectLst/>
                        </a:rPr>
                        <a:t>To cleave the stable surfaces of metals: based on ASE modules and data.py.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2637" marR="2637" marT="2637" marB="0" anchor="ctr"/>
                </a:tc>
                <a:extLst>
                  <a:ext uri="{0D108BD9-81ED-4DB2-BD59-A6C34878D82A}">
                    <a16:rowId xmlns:a16="http://schemas.microsoft.com/office/drawing/2014/main" val="3332059876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ECC33E2F-A478-408B-8EC2-26ED05532759}"/>
              </a:ext>
            </a:extLst>
          </p:cNvPr>
          <p:cNvSpPr/>
          <p:nvPr/>
        </p:nvSpPr>
        <p:spPr>
          <a:xfrm>
            <a:off x="245011" y="6488668"/>
            <a:ext cx="48622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Note: All actions are based on Cartesian format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1C2B8B5-3078-4E67-82DD-3904D2F900E0}"/>
              </a:ext>
            </a:extLst>
          </p:cNvPr>
          <p:cNvGrpSpPr/>
          <p:nvPr/>
        </p:nvGrpSpPr>
        <p:grpSpPr>
          <a:xfrm>
            <a:off x="42392" y="44081"/>
            <a:ext cx="12191999" cy="1325563"/>
            <a:chOff x="0" y="7745"/>
            <a:chExt cx="12191999" cy="1325563"/>
          </a:xfrm>
        </p:grpSpPr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281E0124-193B-48A3-BCED-CB9EF5577FAA}"/>
                </a:ext>
              </a:extLst>
            </p:cNvPr>
            <p:cNvSpPr/>
            <p:nvPr/>
          </p:nvSpPr>
          <p:spPr>
            <a:xfrm>
              <a:off x="0" y="355787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INPUTS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D604E684-D3E9-48E3-8AEE-B1DBA3FF2C9B}"/>
                </a:ext>
              </a:extLst>
            </p:cNvPr>
            <p:cNvSpPr txBox="1">
              <a:spLocks/>
            </p:cNvSpPr>
            <p:nvPr/>
          </p:nvSpPr>
          <p:spPr>
            <a:xfrm>
              <a:off x="0" y="7745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POSCAR,</a:t>
              </a:r>
              <a:r>
                <a:rPr lang="zh-CN" altLang="en-US" dirty="0">
                  <a:latin typeface="Consolas" panose="020B0609020204030204" pitchFamily="49" charset="0"/>
                </a:rPr>
                <a:t> </a:t>
              </a:r>
              <a:r>
                <a:rPr lang="en-US" altLang="zh-CN" dirty="0">
                  <a:latin typeface="Consolas" panose="020B0609020204030204" pitchFamily="49" charset="0"/>
                </a:rPr>
                <a:t>CONTCAR: lattice.py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C57D11C-4700-49FB-81BA-00335F387D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354" y="16678"/>
              <a:ext cx="446427" cy="479457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430923B8-FCC1-4D90-B56F-D49C3DC40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135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8A0452E-A9DE-45E9-94B5-017FF0A25F56}"/>
              </a:ext>
            </a:extLst>
          </p:cNvPr>
          <p:cNvGrpSpPr/>
          <p:nvPr/>
        </p:nvGrpSpPr>
        <p:grpSpPr>
          <a:xfrm>
            <a:off x="1164060" y="1496218"/>
            <a:ext cx="3666847" cy="3161070"/>
            <a:chOff x="1134075" y="1170318"/>
            <a:chExt cx="3666847" cy="316107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0B3AA3E-6D82-425B-9428-3F470FB7A7B6}"/>
                </a:ext>
              </a:extLst>
            </p:cNvPr>
            <p:cNvSpPr/>
            <p:nvPr/>
          </p:nvSpPr>
          <p:spPr>
            <a:xfrm>
              <a:off x="1134075" y="2466254"/>
              <a:ext cx="1368573" cy="186513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C58986E-EFF9-443C-96FE-08DE58F69998}"/>
                </a:ext>
              </a:extLst>
            </p:cNvPr>
            <p:cNvSpPr/>
            <p:nvPr/>
          </p:nvSpPr>
          <p:spPr>
            <a:xfrm>
              <a:off x="2747306" y="2205862"/>
              <a:ext cx="1368573" cy="2125526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onsolas" panose="020B0609020204030204" pitchFamily="49" charset="0"/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22479DB-D7BA-42A8-AD5E-F1F10F2929DA}"/>
                </a:ext>
              </a:extLst>
            </p:cNvPr>
            <p:cNvCxnSpPr>
              <a:cxnSpLocks/>
            </p:cNvCxnSpPr>
            <p:nvPr/>
          </p:nvCxnSpPr>
          <p:spPr>
            <a:xfrm>
              <a:off x="2747306" y="2466254"/>
              <a:ext cx="1989495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80DF150-D067-47EE-AD9C-4E230C1EAF37}"/>
                </a:ext>
              </a:extLst>
            </p:cNvPr>
            <p:cNvCxnSpPr>
              <a:cxnSpLocks/>
            </p:cNvCxnSpPr>
            <p:nvPr/>
          </p:nvCxnSpPr>
          <p:spPr>
            <a:xfrm>
              <a:off x="2747306" y="2205862"/>
              <a:ext cx="1989495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D7D2EFF3-E09D-4701-82F6-22EB588732A1}"/>
                    </a:ext>
                  </a:extLst>
                </p:cNvPr>
                <p:cNvSpPr txBox="1"/>
                <p:nvPr/>
              </p:nvSpPr>
              <p:spPr>
                <a:xfrm>
                  <a:off x="4247565" y="2146789"/>
                  <a:ext cx="55335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zh-CN" altLang="en-US" i="1" smtClean="0">
                            <a:latin typeface="Cambria Math" panose="02040503050406030204" pitchFamily="18" charset="0"/>
                          </a:rPr>
                          <m:t>∆</m:t>
                        </m:r>
                        <m:r>
                          <m:rPr>
                            <m:sty m:val="p"/>
                          </m:rPr>
                          <a:rPr lang="en-US" altLang="zh-CN" i="1">
                            <a:latin typeface="Cambria Math" panose="02040503050406030204" pitchFamily="18" charset="0"/>
                          </a:rPr>
                          <m:t>z</m:t>
                        </m:r>
                      </m:oMath>
                    </m:oMathPara>
                  </a14:m>
                  <a:endParaRPr lang="zh-CN" altLang="en-US" dirty="0">
                    <a:latin typeface="Consolas" panose="020B0609020204030204" pitchFamily="49" charset="0"/>
                  </a:endParaRPr>
                </a:p>
              </p:txBody>
            </p:sp>
          </mc:Choice>
          <mc:Fallback xmlns=""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D7D2EFF3-E09D-4701-82F6-22EB588732A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247565" y="2146789"/>
                  <a:ext cx="553357" cy="36933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A2C1C71-0F77-4DB0-8DCE-9851A62EDCD4}"/>
                </a:ext>
              </a:extLst>
            </p:cNvPr>
            <p:cNvCxnSpPr>
              <a:endCxn id="4" idx="0"/>
            </p:cNvCxnSpPr>
            <p:nvPr/>
          </p:nvCxnSpPr>
          <p:spPr>
            <a:xfrm>
              <a:off x="1818361" y="1890970"/>
              <a:ext cx="1" cy="57528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4FCE35D1-5C53-4DA9-979F-25234C289D76}"/>
                </a:ext>
              </a:extLst>
            </p:cNvPr>
            <p:cNvSpPr/>
            <p:nvPr/>
          </p:nvSpPr>
          <p:spPr>
            <a:xfrm>
              <a:off x="1543723" y="1430711"/>
              <a:ext cx="549275" cy="450850"/>
            </a:xfrm>
            <a:prstGeom prst="diamond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Consolas" panose="020B0609020204030204" pitchFamily="49" charset="0"/>
                </a:rPr>
                <a:t>C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17E23AE-29E0-499A-8C5C-477B189C9E13}"/>
                </a:ext>
              </a:extLst>
            </p:cNvPr>
            <p:cNvCxnSpPr/>
            <p:nvPr/>
          </p:nvCxnSpPr>
          <p:spPr>
            <a:xfrm>
              <a:off x="3466369" y="1630577"/>
              <a:ext cx="1" cy="57528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Diamond 14">
              <a:extLst>
                <a:ext uri="{FF2B5EF4-FFF2-40B4-BE49-F238E27FC236}">
                  <a16:creationId xmlns:a16="http://schemas.microsoft.com/office/drawing/2014/main" id="{BB2E8D2F-FD7F-4555-83A6-D615F756FECE}"/>
                </a:ext>
              </a:extLst>
            </p:cNvPr>
            <p:cNvSpPr/>
            <p:nvPr/>
          </p:nvSpPr>
          <p:spPr>
            <a:xfrm>
              <a:off x="3191731" y="1170318"/>
              <a:ext cx="549275" cy="450850"/>
            </a:xfrm>
            <a:prstGeom prst="diamond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Consolas" panose="020B0609020204030204" pitchFamily="49" charset="0"/>
                </a:rPr>
                <a:t>C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3F97C88-20B1-4091-A0EB-1AB9ACD7C79C}"/>
                </a:ext>
              </a:extLst>
            </p:cNvPr>
            <p:cNvSpPr/>
            <p:nvPr/>
          </p:nvSpPr>
          <p:spPr>
            <a:xfrm>
              <a:off x="1134075" y="3375599"/>
              <a:ext cx="36038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Consolas" panose="020B0609020204030204" pitchFamily="49" charset="0"/>
                </a:rPr>
                <a:t>Surface-A    Surface-B	</a:t>
              </a:r>
              <a:endParaRPr lang="zh-CN" altLang="en-US" dirty="0">
                <a:solidFill>
                  <a:schemeClr val="bg1"/>
                </a:solidFill>
                <a:latin typeface="Consolas" panose="020B0609020204030204" pitchFamily="49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ECE8C9E-701F-4366-BAC4-15A824A91594}"/>
                  </a:ext>
                </a:extLst>
              </p:cNvPr>
              <p:cNvSpPr txBox="1"/>
              <p:nvPr/>
            </p:nvSpPr>
            <p:spPr>
              <a:xfrm>
                <a:off x="355600" y="4847536"/>
                <a:ext cx="5740400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Consolas" panose="020B0609020204030204" pitchFamily="49" charset="0"/>
                  </a:rPr>
                  <a:t>Step1:	Optimize the species C on A surface</a:t>
                </a:r>
              </a:p>
              <a:p>
                <a:r>
                  <a:rPr lang="en-US" altLang="zh-CN" dirty="0">
                    <a:latin typeface="Consolas" panose="020B0609020204030204" pitchFamily="49" charset="0"/>
                  </a:rPr>
                  <a:t>Step2:	Copy the C coordinates from</a:t>
                </a:r>
                <a:r>
                  <a:rPr lang="zh-CN" altLang="en-US" dirty="0">
                    <a:latin typeface="Consolas" panose="020B0609020204030204" pitchFamily="49" charset="0"/>
                  </a:rPr>
                  <a:t> </a:t>
                </a:r>
                <a:r>
                  <a:rPr lang="en-US" altLang="zh-CN" dirty="0">
                    <a:latin typeface="Consolas" panose="020B0609020204030204" pitchFamily="49" charset="0"/>
                  </a:rPr>
                  <a:t>A</a:t>
                </a:r>
                <a:r>
                  <a:rPr lang="zh-CN" altLang="en-US" dirty="0">
                    <a:latin typeface="Consolas" panose="020B0609020204030204" pitchFamily="49" charset="0"/>
                  </a:rPr>
                  <a:t> </a:t>
                </a:r>
                <a:r>
                  <a:rPr lang="en-US" altLang="zh-CN" dirty="0">
                    <a:latin typeface="Consolas" panose="020B0609020204030204" pitchFamily="49" charset="0"/>
                  </a:rPr>
                  <a:t>to</a:t>
                </a:r>
                <a:r>
                  <a:rPr lang="zh-CN" altLang="en-US" dirty="0">
                    <a:latin typeface="Consolas" panose="020B0609020204030204" pitchFamily="49" charset="0"/>
                  </a:rPr>
                  <a:t> </a:t>
                </a:r>
                <a:r>
                  <a:rPr lang="en-US" altLang="zh-CN" dirty="0">
                    <a:latin typeface="Consolas" panose="020B0609020204030204" pitchFamily="49" charset="0"/>
                  </a:rPr>
                  <a:t>B (</a:t>
                </a:r>
                <a:r>
                  <a:rPr lang="en-US" altLang="zh-CN" dirty="0">
                    <a:solidFill>
                      <a:srgbClr val="FF0000"/>
                    </a:solidFill>
                    <a:latin typeface="Consolas" panose="020B0609020204030204" pitchFamily="49" charset="0"/>
                  </a:rPr>
                  <a:t>move.py)</a:t>
                </a:r>
              </a:p>
              <a:p>
                <a:r>
                  <a:rPr lang="en-US" altLang="zh-CN" dirty="0">
                    <a:latin typeface="Consolas" panose="020B0609020204030204" pitchFamily="49" charset="0"/>
                  </a:rPr>
                  <a:t>Step3:	Shift C coordinates by </a:t>
                </a:r>
                <a14:m>
                  <m:oMath xmlns:m="http://schemas.openxmlformats.org/officeDocument/2006/math">
                    <m:r>
                      <a:rPr lang="zh-CN" altLang="en-US" i="1">
                        <a:latin typeface="Cambria Math" panose="020405030504060302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z</m:t>
                    </m:r>
                  </m:oMath>
                </a14:m>
                <a:r>
                  <a:rPr lang="zh-CN" altLang="en-US" dirty="0">
                    <a:latin typeface="Consolas" panose="020B0609020204030204" pitchFamily="49" charset="0"/>
                  </a:rPr>
                  <a:t> </a:t>
                </a:r>
                <a:r>
                  <a:rPr lang="en-US" altLang="zh-CN" dirty="0">
                    <a:latin typeface="Consolas" panose="020B0609020204030204" pitchFamily="49" charset="0"/>
                  </a:rPr>
                  <a:t> (</a:t>
                </a:r>
                <a:r>
                  <a:rPr lang="en-US" altLang="zh-CN" dirty="0">
                    <a:solidFill>
                      <a:srgbClr val="FF0000"/>
                    </a:solidFill>
                    <a:latin typeface="Consolas" panose="020B0609020204030204" pitchFamily="49" charset="0"/>
                  </a:rPr>
                  <a:t>translate.py</a:t>
                </a:r>
                <a:r>
                  <a:rPr lang="en-US" altLang="zh-CN" dirty="0">
                    <a:latin typeface="Consolas" panose="020B0609020204030204" pitchFamily="49" charset="0"/>
                  </a:rPr>
                  <a:t>)</a:t>
                </a:r>
              </a:p>
              <a:p>
                <a:r>
                  <a:rPr lang="en-US" altLang="zh-CN" dirty="0">
                    <a:latin typeface="Consolas" panose="020B0609020204030204" pitchFamily="49" charset="0"/>
                  </a:rPr>
                  <a:t>Step4:	Optimize the C on B surface.</a:t>
                </a:r>
                <a:endParaRPr lang="zh-CN" altLang="en-US" dirty="0">
                  <a:latin typeface="Consolas" panose="020B0609020204030204" pitchFamily="49" charset="0"/>
                </a:endParaRP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ECE8C9E-701F-4366-BAC4-15A824A915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600" y="4847536"/>
                <a:ext cx="5740400" cy="1754326"/>
              </a:xfrm>
              <a:prstGeom prst="rect">
                <a:avLst/>
              </a:prstGeom>
              <a:blipFill>
                <a:blip r:embed="rId4"/>
                <a:stretch>
                  <a:fillRect l="-849" t="-1736" b="-45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D62CF643-5D0F-48B7-B0FA-AD500C5AEF24}"/>
              </a:ext>
            </a:extLst>
          </p:cNvPr>
          <p:cNvGrpSpPr/>
          <p:nvPr/>
        </p:nvGrpSpPr>
        <p:grpSpPr>
          <a:xfrm>
            <a:off x="6082034" y="1506133"/>
            <a:ext cx="6325452" cy="4727050"/>
            <a:chOff x="6082034" y="1506133"/>
            <a:chExt cx="6325452" cy="472705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687EB75-3E07-4137-85D0-C6391DFF18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53223" y="1506133"/>
              <a:ext cx="3405557" cy="3218175"/>
            </a:xfrm>
            <a:prstGeom prst="rect">
              <a:avLst/>
            </a:prstGeom>
          </p:spPr>
        </p:pic>
        <p:pic>
          <p:nvPicPr>
            <p:cNvPr id="21" name="Picture 20" descr="A picture containing indoor, lit&#10;&#10;Description automatically generated">
              <a:extLst>
                <a:ext uri="{FF2B5EF4-FFF2-40B4-BE49-F238E27FC236}">
                  <a16:creationId xmlns:a16="http://schemas.microsoft.com/office/drawing/2014/main" id="{C2232860-2350-4DC8-91CA-42BD15AC37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2034" y="2667270"/>
              <a:ext cx="1819089" cy="168954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06E824-619E-40AD-99B5-09244C37BA31}"/>
                </a:ext>
              </a:extLst>
            </p:cNvPr>
            <p:cNvSpPr txBox="1"/>
            <p:nvPr/>
          </p:nvSpPr>
          <p:spPr>
            <a:xfrm>
              <a:off x="6096000" y="5309853"/>
              <a:ext cx="63114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Consolas" panose="020B0609020204030204" pitchFamily="49" charset="0"/>
                </a:rPr>
                <a:t>Step1:	Optimize the structure with small model</a:t>
              </a:r>
            </a:p>
            <a:p>
              <a:r>
                <a:rPr lang="en-US" altLang="zh-CN" dirty="0">
                  <a:latin typeface="Consolas" panose="020B0609020204030204" pitchFamily="49" charset="0"/>
                </a:rPr>
                <a:t>Step2:	Copy the results to large model</a:t>
              </a:r>
            </a:p>
            <a:p>
              <a:r>
                <a:rPr lang="en-US" altLang="zh-CN" dirty="0">
                  <a:latin typeface="Consolas" panose="020B0609020204030204" pitchFamily="49" charset="0"/>
                </a:rPr>
                <a:t>Step3:	Optimize the large model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7F5DD521-A9B9-4620-8837-1BCD12CE88F4}"/>
                </a:ext>
              </a:extLst>
            </p:cNvPr>
            <p:cNvSpPr/>
            <p:nvPr/>
          </p:nvSpPr>
          <p:spPr>
            <a:xfrm>
              <a:off x="9450233" y="2590296"/>
              <a:ext cx="1037143" cy="980661"/>
            </a:xfrm>
            <a:prstGeom prst="ellipse">
              <a:avLst/>
            </a:prstGeom>
            <a:noFill/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9962D912-44C2-493B-9887-2A7A9BD38517}"/>
                </a:ext>
              </a:extLst>
            </p:cNvPr>
            <p:cNvCxnSpPr>
              <a:cxnSpLocks/>
              <a:endCxn id="2" idx="2"/>
            </p:cNvCxnSpPr>
            <p:nvPr/>
          </p:nvCxnSpPr>
          <p:spPr>
            <a:xfrm>
              <a:off x="7901123" y="3080627"/>
              <a:ext cx="154911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656C720-EC23-4BE4-BB99-5F6FBC97F939}"/>
              </a:ext>
            </a:extLst>
          </p:cNvPr>
          <p:cNvGrpSpPr/>
          <p:nvPr/>
        </p:nvGrpSpPr>
        <p:grpSpPr>
          <a:xfrm>
            <a:off x="42393" y="57343"/>
            <a:ext cx="12191999" cy="1325563"/>
            <a:chOff x="0" y="7745"/>
            <a:chExt cx="12191999" cy="1325563"/>
          </a:xfrm>
        </p:grpSpPr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362DCE2A-8DB2-45F7-8F6C-D195BFA8D30F}"/>
                </a:ext>
              </a:extLst>
            </p:cNvPr>
            <p:cNvSpPr/>
            <p:nvPr/>
          </p:nvSpPr>
          <p:spPr>
            <a:xfrm>
              <a:off x="0" y="355787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INPUTS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26" name="Title 1">
              <a:extLst>
                <a:ext uri="{FF2B5EF4-FFF2-40B4-BE49-F238E27FC236}">
                  <a16:creationId xmlns:a16="http://schemas.microsoft.com/office/drawing/2014/main" id="{769BC806-FC04-48FD-9B2F-295C70DD5101}"/>
                </a:ext>
              </a:extLst>
            </p:cNvPr>
            <p:cNvSpPr txBox="1">
              <a:spLocks/>
            </p:cNvSpPr>
            <p:nvPr/>
          </p:nvSpPr>
          <p:spPr>
            <a:xfrm>
              <a:off x="0" y="7745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Applications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EAA1D511-E63E-4EDB-9321-F464F6B189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53354" y="16678"/>
              <a:ext cx="446427" cy="479457"/>
            </a:xfrm>
            <a:prstGeom prst="rect">
              <a:avLst/>
            </a:prstGeom>
          </p:spPr>
        </p:pic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BFB9899B-9633-4788-A006-2BB29A348F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892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AF678835-F7A1-4401-AC56-655BADABDC3D}"/>
              </a:ext>
            </a:extLst>
          </p:cNvPr>
          <p:cNvGrpSpPr/>
          <p:nvPr/>
        </p:nvGrpSpPr>
        <p:grpSpPr>
          <a:xfrm>
            <a:off x="48449" y="57343"/>
            <a:ext cx="12191999" cy="1325563"/>
            <a:chOff x="1" y="57343"/>
            <a:chExt cx="12191999" cy="1325563"/>
          </a:xfrm>
        </p:grpSpPr>
        <p:sp>
          <p:nvSpPr>
            <p:cNvPr id="18" name="Title 1">
              <a:extLst>
                <a:ext uri="{FF2B5EF4-FFF2-40B4-BE49-F238E27FC236}">
                  <a16:creationId xmlns:a16="http://schemas.microsoft.com/office/drawing/2014/main" id="{D3800F3D-D113-4BE4-B5CC-421395C27AEC}"/>
                </a:ext>
              </a:extLst>
            </p:cNvPr>
            <p:cNvSpPr txBox="1">
              <a:spLocks/>
            </p:cNvSpPr>
            <p:nvPr/>
          </p:nvSpPr>
          <p:spPr>
            <a:xfrm>
              <a:off x="1" y="57343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</a:t>
              </a:r>
              <a:r>
                <a:rPr lang="en-US" altLang="zh-CN" dirty="0" err="1">
                  <a:latin typeface="Consolas" panose="020B0609020204030204" pitchFamily="49" charset="0"/>
                </a:rPr>
                <a:t>run_vasp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073D0AA0-04ED-407C-90FE-1E235948C5CF}"/>
                </a:ext>
              </a:extLst>
            </p:cNvPr>
            <p:cNvSpPr/>
            <p:nvPr/>
          </p:nvSpPr>
          <p:spPr>
            <a:xfrm>
              <a:off x="1" y="405385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Run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6B5DCE9-A5BD-404F-81DF-B336822CE4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355" y="66276"/>
              <a:ext cx="446427" cy="479457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DC03E4BE-42A3-4B26-BD18-656CE325F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534" y="2538789"/>
            <a:ext cx="3713018" cy="414113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624CF59-7522-412D-B9D9-B1FF651B79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9464" y="2538789"/>
            <a:ext cx="4950619" cy="414250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A8D2C1D-2534-47BC-A2A7-E07CB25D91E3}"/>
              </a:ext>
            </a:extLst>
          </p:cNvPr>
          <p:cNvSpPr/>
          <p:nvPr/>
        </p:nvSpPr>
        <p:spPr>
          <a:xfrm>
            <a:off x="876568" y="1247834"/>
            <a:ext cx="10908123" cy="9662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Consolas" panose="020B0609020204030204" pitchFamily="49" charset="0"/>
              </a:rPr>
              <a:t>For Tekla:					For BSC:</a:t>
            </a:r>
          </a:p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check.py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queue</a:t>
            </a:r>
            <a:r>
              <a:rPr lang="en-US" altLang="zh-CN" sz="2000" dirty="0">
                <a:latin typeface="Consolas" panose="020B0609020204030204" pitchFamily="49" charset="0"/>
              </a:rPr>
              <a:t>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cores</a:t>
            </a:r>
            <a:r>
              <a:rPr lang="en-US" altLang="zh-CN" sz="2000" dirty="0">
                <a:latin typeface="Consolas" panose="020B0609020204030204" pitchFamily="49" charset="0"/>
              </a:rPr>
              <a:t> </a:t>
            </a:r>
            <a:r>
              <a:rPr lang="en-US" altLang="zh-CN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job_name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check.py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cores </a:t>
            </a:r>
            <a:r>
              <a:rPr lang="en-US" altLang="zh-CN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job_name</a:t>
            </a:r>
            <a:endParaRPr lang="en-US" altLang="zh-CN" sz="2000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EC63C0E-D215-4E4B-A615-EBB354CDF5F8}"/>
              </a:ext>
            </a:extLst>
          </p:cNvPr>
          <p:cNvSpPr/>
          <p:nvPr/>
        </p:nvSpPr>
        <p:spPr>
          <a:xfrm>
            <a:off x="2947115" y="5788134"/>
            <a:ext cx="3097323" cy="463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Record the </a:t>
            </a:r>
            <a:r>
              <a:rPr lang="en-US" altLang="zh-CN" dirty="0" err="1">
                <a:latin typeface="Consolas" panose="020B0609020204030204" pitchFamily="49" charset="0"/>
              </a:rPr>
              <a:t>job_ID</a:t>
            </a:r>
            <a:r>
              <a:rPr lang="en-US" altLang="zh-CN" dirty="0">
                <a:latin typeface="Consolas" panose="020B0609020204030204" pitchFamily="49" charset="0"/>
              </a:rPr>
              <a:t>, path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C212F92-D37E-42A7-9D9F-2839D67BA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35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23547D-CF54-4478-9EF6-7A8EB7BEBE01}"/>
              </a:ext>
            </a:extLst>
          </p:cNvPr>
          <p:cNvSpPr txBox="1"/>
          <p:nvPr/>
        </p:nvSpPr>
        <p:spPr>
          <a:xfrm>
            <a:off x="397046" y="2177631"/>
            <a:ext cx="3868815" cy="4700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Consolas" panose="020B0609020204030204" pitchFamily="49" charset="0"/>
              </a:rPr>
              <a:t>Get the job path</a:t>
            </a:r>
            <a:r>
              <a:rPr lang="zh-CN" altLang="en-US" sz="2000" dirty="0">
                <a:latin typeface="Consolas" panose="020B0609020204030204" pitchFamily="49" charset="0"/>
              </a:rPr>
              <a:t>：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2000" dirty="0">
                <a:latin typeface="Consolas" panose="020B0609020204030204" pitchFamily="49" charset="0"/>
              </a:rPr>
              <a:t>	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check.py</a:t>
            </a:r>
            <a:r>
              <a:rPr lang="en-US" altLang="zh-CN" sz="2000" dirty="0">
                <a:latin typeface="Consolas" panose="020B0609020204030204" pitchFamily="49" charset="0"/>
              </a:rPr>
              <a:t>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job-ID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Consolas" panose="020B0609020204030204" pitchFamily="49" charset="0"/>
              </a:rPr>
              <a:t>Get into the job path: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2000" dirty="0">
                <a:latin typeface="Consolas" panose="020B0609020204030204" pitchFamily="49" charset="0"/>
              </a:rPr>
              <a:t>	</a:t>
            </a:r>
            <a:r>
              <a:rPr lang="en-US" altLang="zh-CN" sz="2000" dirty="0" err="1">
                <a:solidFill>
                  <a:srgbClr val="FF0000"/>
                </a:solidFill>
                <a:latin typeface="Consolas" panose="020B0609020204030204" pitchFamily="49" charset="0"/>
              </a:rPr>
              <a:t>ent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000" dirty="0">
                <a:latin typeface="Consolas" panose="020B0609020204030204" pitchFamily="49" charset="0"/>
              </a:rPr>
              <a:t>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job-ID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Consolas" panose="020B0609020204030204" pitchFamily="49" charset="0"/>
              </a:rPr>
              <a:t>Check the job status: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2000" dirty="0">
                <a:latin typeface="Consolas" panose="020B0609020204030204" pitchFamily="49" charset="0"/>
              </a:rPr>
              <a:t>	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check.py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job path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40A27B-0203-42D0-ABCE-F4F2DFB42529}"/>
              </a:ext>
            </a:extLst>
          </p:cNvPr>
          <p:cNvSpPr/>
          <p:nvPr/>
        </p:nvSpPr>
        <p:spPr>
          <a:xfrm>
            <a:off x="7734872" y="1223927"/>
            <a:ext cx="397914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500" b="1" dirty="0">
                <a:solidFill>
                  <a:srgbClr val="0000FF"/>
                </a:solidFill>
                <a:latin typeface="Consolas" panose="020B0609020204030204" pitchFamily="49" charset="0"/>
              </a:rPr>
              <a:t>vim ~/.</a:t>
            </a:r>
            <a:r>
              <a:rPr lang="en-US" altLang="zh-CN" sz="15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bashrc</a:t>
            </a:r>
            <a:r>
              <a:rPr lang="en-US" altLang="zh-CN" sz="1500" b="1" dirty="0">
                <a:solidFill>
                  <a:srgbClr val="0000FF"/>
                </a:solidFill>
                <a:latin typeface="Consolas" panose="020B0609020204030204" pitchFamily="49" charset="0"/>
              </a:rPr>
              <a:t> file</a:t>
            </a:r>
          </a:p>
          <a:p>
            <a:r>
              <a:rPr lang="en-US" altLang="zh-CN" sz="1500" b="1" dirty="0">
                <a:solidFill>
                  <a:srgbClr val="0000FF"/>
                </a:solidFill>
                <a:latin typeface="Consolas" panose="020B0609020204030204" pitchFamily="49" charset="0"/>
              </a:rPr>
              <a:t>myfunction4() { cd $(check.py $1); }</a:t>
            </a:r>
          </a:p>
          <a:p>
            <a:r>
              <a:rPr lang="en-US" altLang="zh-CN" sz="1500" b="1" dirty="0">
                <a:solidFill>
                  <a:srgbClr val="0000FF"/>
                </a:solidFill>
                <a:latin typeface="Consolas" panose="020B0609020204030204" pitchFamily="49" charset="0"/>
              </a:rPr>
              <a:t>alias </a:t>
            </a:r>
            <a:r>
              <a:rPr lang="en-US" altLang="zh-CN" sz="15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ent</a:t>
            </a:r>
            <a:r>
              <a:rPr lang="en-US" altLang="zh-CN" sz="1500" b="1" dirty="0">
                <a:solidFill>
                  <a:srgbClr val="0000FF"/>
                </a:solidFill>
                <a:latin typeface="Consolas" panose="020B0609020204030204" pitchFamily="49" charset="0"/>
              </a:rPr>
              <a:t>=myfunction4</a:t>
            </a:r>
            <a:endParaRPr lang="zh-CN" altLang="en-US" sz="1500" b="1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5D07EA4-9EFF-48EF-9687-B4BEAA72350E}"/>
              </a:ext>
            </a:extLst>
          </p:cNvPr>
          <p:cNvGrpSpPr/>
          <p:nvPr/>
        </p:nvGrpSpPr>
        <p:grpSpPr>
          <a:xfrm>
            <a:off x="48449" y="51287"/>
            <a:ext cx="12191999" cy="1325563"/>
            <a:chOff x="1" y="57343"/>
            <a:chExt cx="12191999" cy="1325563"/>
          </a:xfrm>
        </p:grpSpPr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84117B35-4055-4D4D-A5C0-1C2481351ACE}"/>
                </a:ext>
              </a:extLst>
            </p:cNvPr>
            <p:cNvSpPr txBox="1">
              <a:spLocks/>
            </p:cNvSpPr>
            <p:nvPr/>
          </p:nvSpPr>
          <p:spPr>
            <a:xfrm>
              <a:off x="1" y="57343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</a:t>
              </a:r>
              <a:r>
                <a:rPr lang="en-US" altLang="zh-CN" dirty="0" err="1">
                  <a:latin typeface="Consolas" panose="020B0609020204030204" pitchFamily="49" charset="0"/>
                </a:rPr>
                <a:t>run_vasp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092612C8-1EFC-4824-9E3A-7D697DD67DAA}"/>
                </a:ext>
              </a:extLst>
            </p:cNvPr>
            <p:cNvSpPr/>
            <p:nvPr/>
          </p:nvSpPr>
          <p:spPr>
            <a:xfrm>
              <a:off x="1" y="405385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Run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4385012-3B4C-409A-9686-389B02D98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3355" y="66276"/>
              <a:ext cx="446427" cy="479457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B776E4DB-5E5E-41A1-89E2-402C541F8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5926" y="2216488"/>
            <a:ext cx="8156073" cy="341758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1BEDB2E-3594-4E65-9F9F-24C708F46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6006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97E3B-F088-45CD-964E-9E81E1966B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46" y="1495785"/>
            <a:ext cx="12700782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dos_extract.py </a:t>
            </a:r>
            <a:r>
              <a:rPr lang="en-US" altLang="zh-CN" dirty="0">
                <a:solidFill>
                  <a:srgbClr val="00B0F0"/>
                </a:solidFill>
                <a:latin typeface="Consolas" panose="020B0609020204030204" pitchFamily="49" charset="0"/>
              </a:rPr>
              <a:t>atoms</a:t>
            </a:r>
            <a:r>
              <a:rPr lang="en-US" altLang="zh-CN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0000FF"/>
                </a:solidFill>
                <a:latin typeface="Consolas" panose="020B0609020204030204" pitchFamily="49" charset="0"/>
              </a:rPr>
              <a:t>orbitals</a:t>
            </a:r>
            <a:r>
              <a:rPr lang="en-US" altLang="zh-CN" dirty="0">
                <a:latin typeface="Consolas" panose="020B0609020204030204" pitchFamily="49" charset="0"/>
              </a:rPr>
              <a:t> output</a:t>
            </a:r>
          </a:p>
          <a:p>
            <a:r>
              <a:rPr lang="en-US" altLang="zh-CN" sz="2000" dirty="0">
                <a:latin typeface="Consolas" panose="020B0609020204030204" pitchFamily="49" charset="0"/>
              </a:rPr>
              <a:t>Extract the DOS information</a:t>
            </a:r>
          </a:p>
          <a:p>
            <a:r>
              <a:rPr lang="en-US" altLang="zh-CN" sz="2000" dirty="0">
                <a:latin typeface="Consolas" panose="020B0609020204030204" pitchFamily="49" charset="0"/>
              </a:rPr>
              <a:t>Free input style: arguments analyzer in </a:t>
            </a: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lattice.py</a:t>
            </a:r>
          </a:p>
          <a:p>
            <a:r>
              <a:rPr lang="en-US" altLang="zh-CN" sz="2000" dirty="0">
                <a:latin typeface="Consolas" panose="020B0609020204030204" pitchFamily="49" charset="0"/>
                <a:ea typeface="Open Sans"/>
              </a:rPr>
              <a:t>C</a:t>
            </a:r>
            <a:r>
              <a:rPr lang="zh-CN" altLang="zh-CN" sz="2000" dirty="0">
                <a:latin typeface="Consolas" panose="020B0609020204030204" pitchFamily="49" charset="0"/>
                <a:ea typeface="Open Sans"/>
              </a:rPr>
              <a:t>ombine the atoms, the orbitals whatever you </a:t>
            </a:r>
            <a:r>
              <a:rPr lang="en-US" altLang="zh-CN" sz="2000" dirty="0">
                <a:latin typeface="Consolas" panose="020B0609020204030204" pitchFamily="49" charset="0"/>
                <a:ea typeface="Open Sans"/>
              </a:rPr>
              <a:t>like</a:t>
            </a:r>
            <a:r>
              <a:rPr lang="zh-CN" altLang="zh-CN" sz="2000" dirty="0">
                <a:latin typeface="Consolas" panose="020B0609020204030204" pitchFamily="49" charset="0"/>
              </a:rPr>
              <a:t> </a:t>
            </a:r>
            <a:endParaRPr lang="en-US" altLang="zh-CN" sz="2000" dirty="0"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038946-B8DA-4F16-B08C-C14D934ADD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879" b="8093"/>
          <a:stretch/>
        </p:blipFill>
        <p:spPr>
          <a:xfrm>
            <a:off x="477946" y="3671454"/>
            <a:ext cx="10775853" cy="297001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2723283-AAA7-4127-9F67-6F3FBEF5A8A3}"/>
              </a:ext>
            </a:extLst>
          </p:cNvPr>
          <p:cNvGrpSpPr/>
          <p:nvPr/>
        </p:nvGrpSpPr>
        <p:grpSpPr>
          <a:xfrm>
            <a:off x="42392" y="62500"/>
            <a:ext cx="12191999" cy="1325563"/>
            <a:chOff x="1" y="57343"/>
            <a:chExt cx="12191999" cy="1325563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9B36A88B-E2B2-41E5-86C3-AC8D03A3B9EF}"/>
                </a:ext>
              </a:extLst>
            </p:cNvPr>
            <p:cNvSpPr txBox="1">
              <a:spLocks/>
            </p:cNvSpPr>
            <p:nvPr/>
          </p:nvSpPr>
          <p:spPr>
            <a:xfrm>
              <a:off x="1" y="57343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DOSCAR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A7A9EBDF-1F56-4E7F-9882-2FDF8DD25C1E}"/>
                </a:ext>
              </a:extLst>
            </p:cNvPr>
            <p:cNvSpPr/>
            <p:nvPr/>
          </p:nvSpPr>
          <p:spPr>
            <a:xfrm>
              <a:off x="1" y="405385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OUT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B312BDF-4772-410A-B954-C358955A0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3355" y="66276"/>
              <a:ext cx="446427" cy="479457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7A8364F3-97C9-4B61-93EE-C9EC7734C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323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97BD7F5D-2D47-41ED-AAFF-B5C298959BB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53355" y="2073968"/>
            <a:ext cx="5962190" cy="2997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ea typeface="Open Sans"/>
              </a:rPr>
              <a:t>dcenter.py: </a:t>
            </a:r>
            <a:endParaRPr kumimoji="0" lang="en-US" altLang="zh-CN" b="1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ea typeface="Open Sans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Open Sans"/>
              </a:rPr>
              <a:t>1) To </a:t>
            </a:r>
            <a:r>
              <a:rPr kumimoji="0" lang="zh-CN" altLang="zh-CN" sz="200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Open Sans"/>
              </a:rPr>
              <a:t>calculate the </a:t>
            </a:r>
            <a:endParaRPr kumimoji="0" lang="en-US" altLang="zh-CN" sz="200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ea typeface="Open Sans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Open Sans"/>
              </a:rPr>
              <a:t>s, p, </a:t>
            </a:r>
            <a:r>
              <a:rPr kumimoji="0" lang="zh-CN" altLang="zh-CN" sz="200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Open Sans"/>
              </a:rPr>
              <a:t>d</a:t>
            </a:r>
            <a:r>
              <a:rPr kumimoji="0" lang="en-US" altLang="zh-CN" sz="200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Open Sans"/>
              </a:rPr>
              <a:t>, f</a:t>
            </a:r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Open Sans"/>
              </a:rPr>
              <a:t> </a:t>
            </a:r>
            <a:r>
              <a:rPr kumimoji="0" lang="zh-CN" altLang="zh-CN" sz="200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Open Sans"/>
              </a:rPr>
              <a:t>band center</a:t>
            </a:r>
            <a:r>
              <a:rPr kumimoji="0" lang="en-US" altLang="zh-CN" sz="200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Open Sans"/>
              </a:rPr>
              <a:t>s</a:t>
            </a:r>
            <a:r>
              <a:rPr kumimoji="0" lang="zh-CN" altLang="zh-CN" sz="200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Open Sans"/>
              </a:rPr>
              <a:t>, </a:t>
            </a:r>
            <a:endParaRPr kumimoji="0" lang="en-US" altLang="zh-CN" sz="200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ea typeface="Open Sans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Open Sans"/>
              </a:rPr>
              <a:t>or </a:t>
            </a:r>
            <a:r>
              <a:rPr kumimoji="0" lang="en-US" altLang="zh-CN" sz="200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  <a:ea typeface="Open Sans"/>
              </a:rPr>
              <a:t>combination of them</a:t>
            </a:r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Open Sans"/>
              </a:rPr>
              <a:t>,</a:t>
            </a:r>
            <a:endParaRPr kumimoji="0" lang="en-US" altLang="zh-CN" sz="200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ea typeface="Open Sans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zh-CN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Open Sans"/>
              </a:rPr>
              <a:t>depend</a:t>
            </a:r>
            <a:r>
              <a:rPr lang="en-US" altLang="zh-CN" sz="2000" dirty="0" err="1">
                <a:solidFill>
                  <a:srgbClr val="333333"/>
                </a:solidFill>
                <a:latin typeface="Consolas" panose="020B0609020204030204" pitchFamily="49" charset="0"/>
                <a:ea typeface="Open Sans"/>
              </a:rPr>
              <a:t>ing</a:t>
            </a:r>
            <a:r>
              <a:rPr lang="zh-CN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Open Sans"/>
              </a:rPr>
              <a:t> on the dos information</a:t>
            </a:r>
            <a:endParaRPr lang="en-US" altLang="zh-CN" sz="2000" dirty="0">
              <a:solidFill>
                <a:srgbClr val="333333"/>
              </a:solidFill>
              <a:latin typeface="Consolas" panose="020B0609020204030204" pitchFamily="49" charset="0"/>
              <a:ea typeface="Open Sans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kumimoji="0" lang="en-US" altLang="zh-CN" sz="200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2) Count the electron numbers</a:t>
            </a:r>
            <a:endParaRPr kumimoji="0" lang="zh-CN" altLang="zh-CN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F60AF1-104C-48D6-9D2A-BE2BE1524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984" y="2556071"/>
            <a:ext cx="6615544" cy="236997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45173B8-A1ED-4546-849F-189AAAD3775B}"/>
              </a:ext>
            </a:extLst>
          </p:cNvPr>
          <p:cNvGrpSpPr/>
          <p:nvPr/>
        </p:nvGrpSpPr>
        <p:grpSpPr>
          <a:xfrm>
            <a:off x="42393" y="54400"/>
            <a:ext cx="12191999" cy="1325563"/>
            <a:chOff x="1" y="57343"/>
            <a:chExt cx="12191999" cy="1325563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2CE14A8E-0284-4B0A-A557-C29229FFF983}"/>
                </a:ext>
              </a:extLst>
            </p:cNvPr>
            <p:cNvSpPr txBox="1">
              <a:spLocks/>
            </p:cNvSpPr>
            <p:nvPr/>
          </p:nvSpPr>
          <p:spPr>
            <a:xfrm>
              <a:off x="1" y="57343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DOSCAR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37413E4F-2F25-41FD-BA53-F02D5CD436B7}"/>
                </a:ext>
              </a:extLst>
            </p:cNvPr>
            <p:cNvSpPr/>
            <p:nvPr/>
          </p:nvSpPr>
          <p:spPr>
            <a:xfrm>
              <a:off x="1" y="405385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OUT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B040159-4E9C-4D45-B745-C03B92645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3355" y="66276"/>
              <a:ext cx="446427" cy="479457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C07B554-0D6D-4172-8F1C-997602D277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459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A3592D1-6A9A-4E2D-9458-A477E6312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355" y="1388896"/>
            <a:ext cx="10515600" cy="2511081"/>
          </a:xfrm>
        </p:spPr>
        <p:txBody>
          <a:bodyPr>
            <a:normAutofit fontScale="92500"/>
          </a:bodyPr>
          <a:lstStyle/>
          <a:p>
            <a:r>
              <a:rPr lang="en-US" altLang="zh-CN" sz="2200" dirty="0">
                <a:solidFill>
                  <a:srgbClr val="FF0000"/>
                </a:solidFill>
                <a:latin typeface="Consolas" panose="020B0609020204030204" pitchFamily="49" charset="0"/>
              </a:rPr>
              <a:t>get_bandgap.py</a:t>
            </a:r>
            <a:r>
              <a:rPr lang="zh-CN" altLang="en-US" sz="2200" dirty="0">
                <a:latin typeface="Consolas" panose="020B0609020204030204" pitchFamily="49" charset="0"/>
              </a:rPr>
              <a:t>：</a:t>
            </a:r>
            <a:endParaRPr lang="en-US" altLang="zh-CN" sz="22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sz="2200" dirty="0">
                <a:latin typeface="Consolas" panose="020B0609020204030204" pitchFamily="49" charset="0"/>
              </a:rPr>
              <a:t>	 To calculate the band gap from EIGENVAL file </a:t>
            </a:r>
          </a:p>
          <a:p>
            <a:pPr fontAlgn="ctr"/>
            <a:r>
              <a:rPr lang="en-US" altLang="zh-CN" sz="2200" dirty="0">
                <a:solidFill>
                  <a:srgbClr val="FF0000"/>
                </a:solidFill>
                <a:latin typeface="Consolas" panose="020B0609020204030204" pitchFamily="49" charset="0"/>
              </a:rPr>
              <a:t>pbeband.py</a:t>
            </a:r>
            <a:r>
              <a:rPr lang="zh-CN" altLang="en-US" sz="2200" dirty="0">
                <a:solidFill>
                  <a:srgbClr val="FF000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altLang="zh-CN" sz="2200" dirty="0">
                <a:latin typeface="Consolas" panose="020B0609020204030204" pitchFamily="49" charset="0"/>
                <a:sym typeface="Wingdings" panose="05000000000000000000" pitchFamily="2" charset="2"/>
              </a:rPr>
              <a:t>+</a:t>
            </a:r>
            <a:r>
              <a:rPr lang="zh-CN" altLang="en-US" sz="2200" dirty="0">
                <a:solidFill>
                  <a:srgbClr val="FF000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US" altLang="zh-CN" sz="2200" dirty="0">
                <a:solidFill>
                  <a:srgbClr val="FF000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pbekpoints.py</a:t>
            </a:r>
            <a:endParaRPr lang="en-US" altLang="zh-CN" sz="2200" dirty="0">
              <a:latin typeface="Consolas" panose="020B0609020204030204" pitchFamily="49" charset="0"/>
            </a:endParaRPr>
          </a:p>
          <a:p>
            <a:pPr marL="0" indent="0" fontAlgn="ctr">
              <a:buNone/>
            </a:pPr>
            <a:r>
              <a:rPr lang="en-US" altLang="zh-CN" sz="2200" dirty="0">
                <a:latin typeface="Consolas" panose="020B0609020204030204" pitchFamily="49" charset="0"/>
              </a:rPr>
              <a:t>	To generate the data for plotting the band structure from GGA-PBE</a:t>
            </a:r>
            <a:endParaRPr lang="en-US" altLang="zh-CN" sz="2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fontAlgn="ctr"/>
            <a:r>
              <a:rPr lang="en-US" altLang="zh-CN" sz="2200" dirty="0">
                <a:solidFill>
                  <a:srgbClr val="FF0000"/>
                </a:solidFill>
                <a:latin typeface="Consolas" panose="020B0609020204030204" pitchFamily="49" charset="0"/>
              </a:rPr>
              <a:t>hseband.py</a:t>
            </a:r>
            <a:r>
              <a:rPr lang="zh-CN" altLang="en-US" sz="2200" dirty="0">
                <a:latin typeface="Consolas" panose="020B0609020204030204" pitchFamily="49" charset="0"/>
              </a:rPr>
              <a:t> </a:t>
            </a:r>
            <a:r>
              <a:rPr lang="en-US" altLang="zh-CN" sz="2200" dirty="0">
                <a:latin typeface="Consolas" panose="020B0609020204030204" pitchFamily="49" charset="0"/>
              </a:rPr>
              <a:t>+ </a:t>
            </a:r>
            <a:r>
              <a:rPr lang="en-US" altLang="zh-CN" sz="2200" dirty="0">
                <a:solidFill>
                  <a:srgbClr val="FF0000"/>
                </a:solidFill>
                <a:latin typeface="Consolas" panose="020B0609020204030204" pitchFamily="49" charset="0"/>
              </a:rPr>
              <a:t>pbekpoints.py</a:t>
            </a:r>
            <a:r>
              <a:rPr lang="en-US" altLang="zh-CN" sz="2200" dirty="0">
                <a:latin typeface="Consolas" panose="020B0609020204030204" pitchFamily="49" charset="0"/>
              </a:rPr>
              <a:t> + </a:t>
            </a:r>
            <a:r>
              <a:rPr lang="en-US" altLang="zh-CN" sz="2200" dirty="0">
                <a:solidFill>
                  <a:srgbClr val="FF0000"/>
                </a:solidFill>
                <a:latin typeface="Consolas" panose="020B0609020204030204" pitchFamily="49" charset="0"/>
              </a:rPr>
              <a:t>hsekpoints.py</a:t>
            </a:r>
            <a:r>
              <a:rPr lang="zh-CN" altLang="en-US" sz="22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endParaRPr lang="en-US" altLang="zh-CN" sz="22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 fontAlgn="ctr">
              <a:buNone/>
            </a:pPr>
            <a:r>
              <a:rPr lang="en-US" altLang="zh-CN" sz="2200" dirty="0">
                <a:latin typeface="Consolas" panose="020B0609020204030204" pitchFamily="49" charset="0"/>
              </a:rPr>
              <a:t>	To generate the data for plotting the band structure from HSE</a:t>
            </a:r>
            <a:endParaRPr lang="en-US" altLang="zh-CN" sz="22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1E5D9C-8EB6-43D4-B98F-0106563AF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206" y="4155861"/>
            <a:ext cx="7557077" cy="2299697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1F5A8119-081D-4F65-BD35-C2AFF486B3E8}"/>
              </a:ext>
            </a:extLst>
          </p:cNvPr>
          <p:cNvGrpSpPr/>
          <p:nvPr/>
        </p:nvGrpSpPr>
        <p:grpSpPr>
          <a:xfrm>
            <a:off x="42393" y="54400"/>
            <a:ext cx="12191999" cy="1325563"/>
            <a:chOff x="1" y="57343"/>
            <a:chExt cx="12191999" cy="1325563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D33E9325-A004-4715-9D75-B045283D8D1A}"/>
                </a:ext>
              </a:extLst>
            </p:cNvPr>
            <p:cNvSpPr txBox="1">
              <a:spLocks/>
            </p:cNvSpPr>
            <p:nvPr/>
          </p:nvSpPr>
          <p:spPr>
            <a:xfrm>
              <a:off x="1" y="57343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EIGENVAL and band information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69A62A9A-E446-4D06-9046-2C79B5F16D0A}"/>
                </a:ext>
              </a:extLst>
            </p:cNvPr>
            <p:cNvSpPr/>
            <p:nvPr/>
          </p:nvSpPr>
          <p:spPr>
            <a:xfrm>
              <a:off x="1" y="405385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OUT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8223017-B067-4994-A0B6-863863D7DA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3355" y="66276"/>
              <a:ext cx="446427" cy="479457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EF0CCD79-F30F-428A-A388-3788924B10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2456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B3A50-3767-46A1-AA1E-678EE4FB6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355" y="210422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Run VTST commands first</a:t>
            </a:r>
          </a:p>
          <a:p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chgsum.pl </a:t>
            </a:r>
            <a:r>
              <a:rPr lang="en-US" altLang="zh-CN" sz="2000" dirty="0">
                <a:latin typeface="Consolas" panose="020B0609020204030204" pitchFamily="49" charset="0"/>
              </a:rPr>
              <a:t>AECCAR0 AECCAR2</a:t>
            </a:r>
          </a:p>
          <a:p>
            <a:r>
              <a:rPr lang="en-US" altLang="zh-CN" sz="2000" dirty="0" err="1">
                <a:solidFill>
                  <a:srgbClr val="FF0000"/>
                </a:solidFill>
                <a:latin typeface="Consolas" panose="020B0609020204030204" pitchFamily="49" charset="0"/>
              </a:rPr>
              <a:t>bader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000" dirty="0">
                <a:latin typeface="Consolas" panose="020B0609020204030204" pitchFamily="49" charset="0"/>
              </a:rPr>
              <a:t>CHGCAR -ref </a:t>
            </a:r>
            <a:r>
              <a:rPr lang="en-US" altLang="zh-CN" sz="2000" dirty="0" err="1">
                <a:latin typeface="Consolas" panose="020B0609020204030204" pitchFamily="49" charset="0"/>
              </a:rPr>
              <a:t>CHGCAR_sum</a:t>
            </a:r>
            <a:endParaRPr lang="en-US" altLang="zh-CN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To get the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ACF.dat </a:t>
            </a:r>
            <a:r>
              <a:rPr lang="en-US" altLang="zh-CN" sz="2000" dirty="0">
                <a:latin typeface="Consolas" panose="020B0609020204030204" pitchFamily="49" charset="0"/>
              </a:rPr>
              <a:t>file</a:t>
            </a:r>
          </a:p>
          <a:p>
            <a:pPr marL="0" indent="0">
              <a:buNone/>
            </a:pPr>
            <a:endParaRPr lang="en-US" altLang="zh-CN" sz="2000" dirty="0">
              <a:latin typeface="Consolas" panose="020B0609020204030204" pitchFamily="49" charset="0"/>
            </a:endParaRPr>
          </a:p>
          <a:p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get_bader.py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atoms</a:t>
            </a:r>
          </a:p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Calculate the Bader Charges </a:t>
            </a:r>
          </a:p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from ACF.dat and POTCAR</a:t>
            </a:r>
          </a:p>
          <a:p>
            <a:pPr marL="0" indent="0">
              <a:buNone/>
            </a:pPr>
            <a:endParaRPr lang="zh-CN" altLang="en-US" sz="2000" dirty="0">
              <a:latin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D9D6E2-1697-4315-BDEC-310E4F9D5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6723" y="1813274"/>
            <a:ext cx="6608278" cy="388786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C9132D7-53EA-4F33-973E-579699351599}"/>
              </a:ext>
            </a:extLst>
          </p:cNvPr>
          <p:cNvGrpSpPr/>
          <p:nvPr/>
        </p:nvGrpSpPr>
        <p:grpSpPr>
          <a:xfrm>
            <a:off x="48449" y="54400"/>
            <a:ext cx="12191999" cy="1325563"/>
            <a:chOff x="1" y="57343"/>
            <a:chExt cx="12191999" cy="1325563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BBE0A3C6-7231-4448-9D50-03E0E215D3D4}"/>
                </a:ext>
              </a:extLst>
            </p:cNvPr>
            <p:cNvSpPr txBox="1">
              <a:spLocks/>
            </p:cNvSpPr>
            <p:nvPr/>
          </p:nvSpPr>
          <p:spPr>
            <a:xfrm>
              <a:off x="1" y="57343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CHARGES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D0C6B3BE-A962-45FA-BDB0-D42FF2B60D79}"/>
                </a:ext>
              </a:extLst>
            </p:cNvPr>
            <p:cNvSpPr/>
            <p:nvPr/>
          </p:nvSpPr>
          <p:spPr>
            <a:xfrm>
              <a:off x="1" y="405385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OUT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1B5A1C6-FAC8-44EF-B043-24E40E15CAD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3355" y="66276"/>
              <a:ext cx="446427" cy="479457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F7D99EBC-F9E0-4530-9926-A33B4083F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550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2FFB51D9-2651-4AFC-A3C8-762642260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878529" cy="686499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A019C97-0190-4459-B675-4BEEA5B1BA0F}"/>
              </a:ext>
            </a:extLst>
          </p:cNvPr>
          <p:cNvSpPr/>
          <p:nvPr/>
        </p:nvSpPr>
        <p:spPr>
          <a:xfrm>
            <a:off x="4952488" y="1945957"/>
            <a:ext cx="6192146" cy="24286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600" dirty="0">
                <a:solidFill>
                  <a:srgbClr val="222222"/>
                </a:solidFill>
                <a:latin typeface="Consolas" panose="020B0609020204030204" pitchFamily="49" charset="0"/>
              </a:rPr>
              <a:t>The mechanic, </a:t>
            </a:r>
          </a:p>
          <a:p>
            <a:pPr>
              <a:lnSpc>
                <a:spcPct val="150000"/>
              </a:lnSpc>
            </a:pPr>
            <a:r>
              <a:rPr lang="en-US" altLang="zh-CN" sz="2600" dirty="0">
                <a:solidFill>
                  <a:srgbClr val="222222"/>
                </a:solidFill>
                <a:latin typeface="Consolas" panose="020B0609020204030204" pitchFamily="49" charset="0"/>
              </a:rPr>
              <a:t>who wishes to do his work well, </a:t>
            </a:r>
          </a:p>
          <a:p>
            <a:pPr>
              <a:lnSpc>
                <a:spcPct val="150000"/>
              </a:lnSpc>
            </a:pPr>
            <a:r>
              <a:rPr lang="en-US" altLang="zh-CN" sz="2600" dirty="0">
                <a:solidFill>
                  <a:srgbClr val="222222"/>
                </a:solidFill>
                <a:latin typeface="Consolas" panose="020B0609020204030204" pitchFamily="49" charset="0"/>
              </a:rPr>
              <a:t>must first sharpen his tools.			Confucius (</a:t>
            </a:r>
            <a:r>
              <a:rPr lang="en-US" altLang="zh-CN" sz="2600" dirty="0">
                <a:latin typeface="Consolas" panose="020B0609020204030204" pitchFamily="49" charset="0"/>
              </a:rPr>
              <a:t>551–479 BC</a:t>
            </a:r>
            <a:r>
              <a:rPr lang="en-US" altLang="zh-CN" sz="2600" dirty="0">
                <a:solidFill>
                  <a:srgbClr val="222222"/>
                </a:solidFill>
                <a:latin typeface="Consolas" panose="020B0609020204030204" pitchFamily="49" charset="0"/>
              </a:rPr>
              <a:t>) </a:t>
            </a:r>
            <a:endParaRPr lang="zh-CN" altLang="en-US" sz="2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238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04BB3FE1-1B33-44AA-9349-3C04CADAAFE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53355" y="2171197"/>
            <a:ext cx="5227234" cy="3182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ea typeface="Open Sans"/>
              </a:rPr>
              <a:t>get_mag.py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ea typeface="Open Sans"/>
              </a:rPr>
              <a:t>  </a:t>
            </a:r>
            <a:r>
              <a:rPr kumimoji="0" lang="en-US" altLang="zh-CN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Open Sans"/>
              </a:rPr>
              <a:t>atoms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Open Sans"/>
              </a:rPr>
              <a:t>To get the magnetization of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Open Sans"/>
              </a:rPr>
              <a:t>atoms from OUTCAR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40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Consolas" panose="020B0609020204030204" pitchFamily="49" charset="0"/>
              <a:ea typeface="Open Sans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  <a:ea typeface="Open Sans"/>
              </a:rPr>
              <a:t>Note: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>
                <a:solidFill>
                  <a:srgbClr val="333333"/>
                </a:solidFill>
                <a:latin typeface="Consolas" panose="020B0609020204030204" pitchFamily="49" charset="0"/>
                <a:ea typeface="Open Sans"/>
              </a:rPr>
              <a:t>Add LORBIT = 11 to INACR</a:t>
            </a:r>
            <a:endParaRPr kumimoji="0" lang="en-US" altLang="zh-CN" sz="200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Consolas" panose="020B0609020204030204" pitchFamily="49" charset="0"/>
              <a:ea typeface="Open San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72A593-E6E1-4888-9D87-5697C286385C}"/>
              </a:ext>
            </a:extLst>
          </p:cNvPr>
          <p:cNvGrpSpPr/>
          <p:nvPr/>
        </p:nvGrpSpPr>
        <p:grpSpPr>
          <a:xfrm>
            <a:off x="48449" y="30176"/>
            <a:ext cx="12191999" cy="1325563"/>
            <a:chOff x="1" y="14951"/>
            <a:chExt cx="12191999" cy="1325563"/>
          </a:xfrm>
        </p:grpSpPr>
        <p:sp>
          <p:nvSpPr>
            <p:cNvPr id="10" name="Title 1">
              <a:extLst>
                <a:ext uri="{FF2B5EF4-FFF2-40B4-BE49-F238E27FC236}">
                  <a16:creationId xmlns:a16="http://schemas.microsoft.com/office/drawing/2014/main" id="{4522A237-E6F8-4F8D-BD95-16819DC7BD22}"/>
                </a:ext>
              </a:extLst>
            </p:cNvPr>
            <p:cNvSpPr txBox="1">
              <a:spLocks/>
            </p:cNvSpPr>
            <p:nvPr/>
          </p:nvSpPr>
          <p:spPr>
            <a:xfrm>
              <a:off x="1" y="14951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Magnetization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BD138016-4D87-4A7A-B8EA-AD7FC398288A}"/>
                </a:ext>
              </a:extLst>
            </p:cNvPr>
            <p:cNvSpPr/>
            <p:nvPr/>
          </p:nvSpPr>
          <p:spPr>
            <a:xfrm>
              <a:off x="1" y="405385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OUT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11DEABB-9595-4B1B-9CB8-01F13432D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3355" y="66276"/>
              <a:ext cx="446427" cy="479457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062BE778-6D6D-4F05-919A-DC27D80D9C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1413" y="1253837"/>
            <a:ext cx="4777444" cy="52924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33C6FC7-3250-4375-A9F2-BCE3B03D2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088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B7205-E469-434E-9D0F-2552219C3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492" y="5086102"/>
            <a:ext cx="10515600" cy="1541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Notes:</a:t>
            </a:r>
          </a:p>
          <a:p>
            <a:pPr marL="0" indent="0">
              <a:buNone/>
            </a:pPr>
            <a:r>
              <a:rPr lang="en-US" altLang="zh-CN" sz="2400" dirty="0">
                <a:latin typeface="Consolas" panose="020B0609020204030204" pitchFamily="49" charset="0"/>
              </a:rPr>
              <a:t>1 Be careful of the modes with low wave numbers; </a:t>
            </a:r>
          </a:p>
          <a:p>
            <a:pPr marL="0" indent="0">
              <a:buNone/>
            </a:pPr>
            <a:r>
              <a:rPr lang="en-US" altLang="zh-CN" sz="2400" dirty="0">
                <a:latin typeface="Consolas" panose="020B0609020204030204" pitchFamily="49" charset="0"/>
              </a:rPr>
              <a:t>2 Imaginary Frequencies are not considered.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6222A08-A067-4B10-8D8A-5B914C0DBC38}"/>
              </a:ext>
            </a:extLst>
          </p:cNvPr>
          <p:cNvGrpSpPr/>
          <p:nvPr/>
        </p:nvGrpSpPr>
        <p:grpSpPr>
          <a:xfrm>
            <a:off x="54505" y="54400"/>
            <a:ext cx="12191999" cy="1325563"/>
            <a:chOff x="1" y="57343"/>
            <a:chExt cx="12191999" cy="1325563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5C16AEC7-0194-4ECF-BDC1-F933E5C33C5E}"/>
                </a:ext>
              </a:extLst>
            </p:cNvPr>
            <p:cNvSpPr txBox="1">
              <a:spLocks/>
            </p:cNvSpPr>
            <p:nvPr/>
          </p:nvSpPr>
          <p:spPr>
            <a:xfrm>
              <a:off x="1" y="57343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Entropy and ZPE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5CABFDCA-5ECC-454C-BADC-33EEBB85B177}"/>
                </a:ext>
              </a:extLst>
            </p:cNvPr>
            <p:cNvSpPr/>
            <p:nvPr/>
          </p:nvSpPr>
          <p:spPr>
            <a:xfrm>
              <a:off x="1" y="405385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OUT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587B431-F4C7-475E-9FDF-32BD2ADFC3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355" y="66276"/>
              <a:ext cx="446427" cy="479457"/>
            </a:xfrm>
            <a:prstGeom prst="rect">
              <a:avLst/>
            </a:prstGeom>
          </p:spPr>
        </p:pic>
      </p:grp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C0BD08E-73CA-4AC5-BECF-62889FD7F0D4}"/>
              </a:ext>
            </a:extLst>
          </p:cNvPr>
          <p:cNvSpPr txBox="1">
            <a:spLocks/>
          </p:cNvSpPr>
          <p:nvPr/>
        </p:nvSpPr>
        <p:spPr>
          <a:xfrm>
            <a:off x="311728" y="1988421"/>
            <a:ext cx="3318164" cy="285803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70000"/>
              </a:lnSpc>
              <a:buNone/>
            </a:pPr>
            <a:r>
              <a:rPr lang="en-US" altLang="zh-CN" dirty="0">
                <a:latin typeface="Consolas" panose="020B0609020204030204" pitchFamily="49" charset="0"/>
              </a:rPr>
              <a:t>To calculate Entropy: 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entropy.py </a:t>
            </a:r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Tem</a:t>
            </a:r>
            <a:endParaRPr lang="en-US" altLang="zh-CN" dirty="0">
              <a:latin typeface="Consolas" panose="020B0609020204030204" pitchFamily="49" charset="0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altLang="zh-CN" dirty="0">
                <a:latin typeface="Consolas" panose="020B0609020204030204" pitchFamily="49" charset="0"/>
              </a:rPr>
              <a:t>To calculate ZPE:</a:t>
            </a:r>
          </a:p>
          <a:p>
            <a:pPr marL="0" indent="0">
              <a:lnSpc>
                <a:spcPct val="170000"/>
              </a:lnSpc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zpe.py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2A48F4-A34D-4A40-BC54-99042DA84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9272" y="1619605"/>
            <a:ext cx="8236528" cy="34704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4C08C5-77A6-4E4D-BB90-48394102E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2289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9EE46-3D34-4442-80B7-42BFFAAF7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299" y="1985631"/>
            <a:ext cx="559504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 sz="2000" b="1" dirty="0">
                <a:latin typeface="Consolas" panose="020B0609020204030204" pitchFamily="49" charset="0"/>
              </a:rPr>
              <a:t>Step1</a:t>
            </a:r>
            <a:r>
              <a:rPr lang="en-US" altLang="zh-CN" sz="2000" dirty="0">
                <a:latin typeface="Consolas" panose="020B0609020204030204" pitchFamily="49" charset="0"/>
              </a:rPr>
              <a:t>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Generate </a:t>
            </a:r>
            <a:r>
              <a:rPr lang="en-US" altLang="zh-CN" sz="2000" dirty="0" err="1">
                <a:latin typeface="Consolas" panose="020B0609020204030204" pitchFamily="49" charset="0"/>
              </a:rPr>
              <a:t>LOCPOT_z</a:t>
            </a:r>
            <a:r>
              <a:rPr lang="en-US" altLang="zh-CN" sz="2000" dirty="0">
                <a:latin typeface="Consolas" panose="020B0609020204030204" pitchFamily="49" charset="0"/>
              </a:rPr>
              <a:t> file: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vtotav.py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LOCPOT  z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b="1" dirty="0">
                <a:latin typeface="Consolas" panose="020B0609020204030204" pitchFamily="49" charset="0"/>
              </a:rPr>
              <a:t>Step2</a:t>
            </a:r>
            <a:r>
              <a:rPr lang="en-US" altLang="zh-CN" sz="2000" dirty="0">
                <a:latin typeface="Consolas" panose="020B0609020204030204" pitchFamily="49" charset="0"/>
              </a:rPr>
              <a:t>: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plot the </a:t>
            </a:r>
            <a:r>
              <a:rPr lang="en-US" altLang="zh-CN" sz="2000" dirty="0" err="1">
                <a:latin typeface="Consolas" panose="020B0609020204030204" pitchFamily="49" charset="0"/>
              </a:rPr>
              <a:t>workfunction</a:t>
            </a:r>
            <a:r>
              <a:rPr lang="en-US" altLang="zh-CN" sz="2000" dirty="0">
                <a:latin typeface="Consolas" panose="020B0609020204030204" pitchFamily="49" charset="0"/>
              </a:rPr>
              <a:t>: 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wplot.py</a:t>
            </a:r>
          </a:p>
          <a:p>
            <a:pPr marL="457200" lvl="1" indent="0">
              <a:buNone/>
            </a:pPr>
            <a:endParaRPr lang="en-US" altLang="zh-CN" sz="20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7CC2901-13C4-4FDD-87C6-0B3797AD13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3" r="1" b="7037"/>
          <a:stretch/>
        </p:blipFill>
        <p:spPr>
          <a:xfrm>
            <a:off x="5451764" y="1876572"/>
            <a:ext cx="6233160" cy="427268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67989E5-23DB-4B72-BA44-F2BD71381996}"/>
              </a:ext>
            </a:extLst>
          </p:cNvPr>
          <p:cNvGrpSpPr/>
          <p:nvPr/>
        </p:nvGrpSpPr>
        <p:grpSpPr>
          <a:xfrm>
            <a:off x="42393" y="54400"/>
            <a:ext cx="12191999" cy="1325563"/>
            <a:chOff x="1" y="57343"/>
            <a:chExt cx="12191999" cy="1325563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BAB1CB6E-223B-48D3-8D94-B8805134B4F3}"/>
                </a:ext>
              </a:extLst>
            </p:cNvPr>
            <p:cNvSpPr txBox="1">
              <a:spLocks/>
            </p:cNvSpPr>
            <p:nvPr/>
          </p:nvSpPr>
          <p:spPr>
            <a:xfrm>
              <a:off x="1" y="57343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Work function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2ED6AFC2-4866-44EE-95DE-A72D9A57C49B}"/>
                </a:ext>
              </a:extLst>
            </p:cNvPr>
            <p:cNvSpPr/>
            <p:nvPr/>
          </p:nvSpPr>
          <p:spPr>
            <a:xfrm>
              <a:off x="1" y="405385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OUT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897A23A-F3B2-46CF-BCC1-64166DD08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3355" y="66276"/>
              <a:ext cx="446427" cy="479457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F84BB494-AE1F-4C0A-8077-E1B64659DF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0572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2BFAD6D-964A-4FA3-B799-69FF35412668}"/>
              </a:ext>
            </a:extLst>
          </p:cNvPr>
          <p:cNvGrpSpPr/>
          <p:nvPr/>
        </p:nvGrpSpPr>
        <p:grpSpPr>
          <a:xfrm>
            <a:off x="48448" y="54400"/>
            <a:ext cx="12191999" cy="1325563"/>
            <a:chOff x="1" y="57343"/>
            <a:chExt cx="12191999" cy="1325563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51FAAFC5-FCB4-4C22-AA1B-7675D5146EB2}"/>
                </a:ext>
              </a:extLst>
            </p:cNvPr>
            <p:cNvSpPr txBox="1">
              <a:spLocks/>
            </p:cNvSpPr>
            <p:nvPr/>
          </p:nvSpPr>
          <p:spPr>
            <a:xfrm>
              <a:off x="1" y="57343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References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CB2760F4-9952-4377-9FDB-9E94E1246720}"/>
                </a:ext>
              </a:extLst>
            </p:cNvPr>
            <p:cNvSpPr/>
            <p:nvPr/>
          </p:nvSpPr>
          <p:spPr>
            <a:xfrm>
              <a:off x="1" y="405385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 err="1">
                  <a:latin typeface="Consolas" panose="020B0609020204030204" pitchFamily="49" charset="0"/>
                </a:rPr>
                <a:t>Read_papers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7BFC2FF-64A4-45BB-B74C-B5267DE85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355" y="66276"/>
              <a:ext cx="446427" cy="479457"/>
            </a:xfrm>
            <a:prstGeom prst="rect">
              <a:avLst/>
            </a:prstGeom>
          </p:spPr>
        </p:pic>
      </p:grp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920E0FD-5417-4EDC-92FA-D50207E31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72" y="1728005"/>
            <a:ext cx="7160609" cy="4351338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get_bib.py </a:t>
            </a:r>
          </a:p>
          <a:p>
            <a:pPr lvl="1"/>
            <a:r>
              <a:rPr lang="en-US" altLang="zh-CN" sz="2000" dirty="0">
                <a:latin typeface="Consolas" panose="020B0609020204030204" pitchFamily="49" charset="0"/>
              </a:rPr>
              <a:t>Read the PDF files</a:t>
            </a:r>
          </a:p>
          <a:p>
            <a:pPr lvl="1"/>
            <a:r>
              <a:rPr lang="en-US" altLang="zh-CN" sz="2000" dirty="0">
                <a:latin typeface="Consolas" panose="020B0609020204030204" pitchFamily="49" charset="0"/>
              </a:rPr>
              <a:t>Search:</a:t>
            </a:r>
          </a:p>
          <a:p>
            <a:pPr lvl="2"/>
            <a:r>
              <a:rPr lang="en-US" altLang="zh-CN" dirty="0">
                <a:latin typeface="Consolas" panose="020B0609020204030204" pitchFamily="49" charset="0"/>
              </a:rPr>
              <a:t>Journal webpage </a:t>
            </a:r>
          </a:p>
          <a:p>
            <a:pPr lvl="2"/>
            <a:r>
              <a:rPr lang="en-US" altLang="zh-CN" dirty="0">
                <a:latin typeface="Consolas" panose="020B0609020204030204" pitchFamily="49" charset="0"/>
              </a:rPr>
              <a:t>google scholar</a:t>
            </a:r>
          </a:p>
          <a:p>
            <a:pPr lvl="1"/>
            <a:r>
              <a:rPr lang="en-US" altLang="zh-CN" sz="2000" dirty="0">
                <a:latin typeface="Consolas" panose="020B0609020204030204" pitchFamily="49" charset="0"/>
              </a:rPr>
              <a:t>Download the bib file automatically.</a:t>
            </a:r>
          </a:p>
          <a:p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bib_reader.py</a:t>
            </a:r>
          </a:p>
          <a:p>
            <a:pPr lvl="1"/>
            <a:r>
              <a:rPr lang="en-US" altLang="zh-CN" sz="2000" dirty="0">
                <a:latin typeface="Consolas" panose="020B0609020204030204" pitchFamily="49" charset="0"/>
              </a:rPr>
              <a:t>Read bib file</a:t>
            </a:r>
          </a:p>
          <a:p>
            <a:pPr lvl="1"/>
            <a:r>
              <a:rPr lang="en-US" altLang="zh-CN" sz="2000" dirty="0">
                <a:latin typeface="Consolas" panose="020B0609020204030204" pitchFamily="49" charset="0"/>
              </a:rPr>
              <a:t>Analyze the Entries and fields</a:t>
            </a:r>
          </a:p>
          <a:p>
            <a:pPr lvl="1"/>
            <a:r>
              <a:rPr lang="en-US" altLang="zh-CN" sz="2000" dirty="0">
                <a:latin typeface="Consolas" panose="020B0609020204030204" pitchFamily="49" charset="0"/>
              </a:rPr>
              <a:t>Unify the bib format </a:t>
            </a:r>
          </a:p>
          <a:p>
            <a:pPr lvl="1"/>
            <a:r>
              <a:rPr lang="en-US" altLang="zh-CN" sz="2000" dirty="0">
                <a:latin typeface="Consolas" panose="020B0609020204030204" pitchFamily="49" charset="0"/>
              </a:rPr>
              <a:t>Print them in a nicer way</a:t>
            </a:r>
          </a:p>
          <a:p>
            <a:pPr lvl="1"/>
            <a:endParaRPr lang="zh-CN" altLang="en-US" dirty="0"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7699F0F-90E1-45BC-BE6A-DAAD4E2AA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A6238D-7944-4BF5-AEE1-73E9BA6E4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3840" y="1320435"/>
            <a:ext cx="5096588" cy="533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8159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61930-3E5A-4224-98FB-87538565B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5274" y="1676306"/>
            <a:ext cx="5522734" cy="1351509"/>
          </a:xfrm>
        </p:spPr>
        <p:txBody>
          <a:bodyPr>
            <a:normAutofit fontScale="77500" lnSpcReduction="20000"/>
          </a:bodyPr>
          <a:lstStyle/>
          <a:p>
            <a:r>
              <a:rPr lang="en-US" altLang="zh-CN" dirty="0">
                <a:latin typeface="Consolas" panose="020B0609020204030204" pitchFamily="49" charset="0"/>
              </a:rPr>
              <a:t>Module based on vasprun.xml file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From Python2 to Python3.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Tutorials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77A764B-A1C2-477C-B89A-FBFF692783CE}"/>
              </a:ext>
            </a:extLst>
          </p:cNvPr>
          <p:cNvGrpSpPr/>
          <p:nvPr/>
        </p:nvGrpSpPr>
        <p:grpSpPr>
          <a:xfrm>
            <a:off x="4133498" y="4113186"/>
            <a:ext cx="7167347" cy="1401418"/>
            <a:chOff x="4133498" y="4113186"/>
            <a:chExt cx="7167347" cy="140141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AE3E438-B2EB-4072-9083-D719F9075B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9150" y="4113186"/>
              <a:ext cx="1746029" cy="140141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964478A-A42D-43F7-A65F-B70FF24D96B6}"/>
                </a:ext>
              </a:extLst>
            </p:cNvPr>
            <p:cNvSpPr txBox="1"/>
            <p:nvPr/>
          </p:nvSpPr>
          <p:spPr>
            <a:xfrm>
              <a:off x="4133498" y="4653669"/>
              <a:ext cx="71673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latin typeface="Consolas" panose="020B0609020204030204" pitchFamily="49" charset="0"/>
                </a:rPr>
                <a:t>Thank All the		</a:t>
              </a:r>
              <a:r>
                <a:rPr lang="en-US" altLang="zh-CN" sz="28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s</a:t>
              </a:r>
              <a:r>
                <a:rPr lang="en-US" altLang="zh-CN" sz="2800" dirty="0">
                  <a:latin typeface="Consolas" panose="020B0609020204030204" pitchFamily="49" charset="0"/>
                </a:rPr>
                <a:t>	in NL Group!</a:t>
              </a:r>
              <a:endParaRPr lang="zh-CN" altLang="en-US" sz="2800" dirty="0">
                <a:latin typeface="Consolas" panose="020B0609020204030204" pitchFamily="49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78162CC-86AE-4776-9680-99C61CCDC288}"/>
              </a:ext>
            </a:extLst>
          </p:cNvPr>
          <p:cNvGrpSpPr/>
          <p:nvPr/>
        </p:nvGrpSpPr>
        <p:grpSpPr>
          <a:xfrm>
            <a:off x="891155" y="746948"/>
            <a:ext cx="2481468" cy="4705310"/>
            <a:chOff x="891155" y="746948"/>
            <a:chExt cx="2481468" cy="4705310"/>
          </a:xfrm>
        </p:grpSpPr>
        <p:sp>
          <p:nvSpPr>
            <p:cNvPr id="14" name="Arrow: Right 13">
              <a:extLst>
                <a:ext uri="{FF2B5EF4-FFF2-40B4-BE49-F238E27FC236}">
                  <a16:creationId xmlns:a16="http://schemas.microsoft.com/office/drawing/2014/main" id="{AE533D72-DBF0-4B71-9C53-EFC203956870}"/>
                </a:ext>
              </a:extLst>
            </p:cNvPr>
            <p:cNvSpPr/>
            <p:nvPr/>
          </p:nvSpPr>
          <p:spPr>
            <a:xfrm>
              <a:off x="891155" y="4444142"/>
              <a:ext cx="2481468" cy="100811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Consolas" panose="020B0609020204030204" pitchFamily="49" charset="0"/>
                </a:rPr>
                <a:t>Acknowledgements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886EBEF2-FBD2-4436-9C42-2212FB0DF997}"/>
                </a:ext>
              </a:extLst>
            </p:cNvPr>
            <p:cNvSpPr/>
            <p:nvPr/>
          </p:nvSpPr>
          <p:spPr>
            <a:xfrm>
              <a:off x="891155" y="1676306"/>
              <a:ext cx="2481468" cy="100811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latin typeface="Consolas" panose="020B0609020204030204" pitchFamily="49" charset="0"/>
                </a:rPr>
                <a:t>Updates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A9838A7-F660-47F2-8255-1704B2A71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6864" y="746948"/>
              <a:ext cx="1085391" cy="116569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E0A60D8-ED31-4FDE-AA68-D290E362A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6864" y="3467992"/>
              <a:ext cx="1085391" cy="1165696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FE5090B5-0F82-4CF7-BA97-7932A2309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153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84385" y="1172561"/>
            <a:ext cx="5608090" cy="25408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Consolas" panose="020B0609020204030204" pitchFamily="49" charset="0"/>
              </a:rPr>
              <a:t>Rubbish – </a:t>
            </a:r>
            <a:r>
              <a:rPr lang="en-US" altLang="zh-CN" dirty="0">
                <a:solidFill>
                  <a:srgbClr val="FF00FF"/>
                </a:solidFill>
                <a:latin typeface="Consolas" panose="020B0609020204030204" pitchFamily="49" charset="0"/>
              </a:rPr>
              <a:t>IN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INCAR</a:t>
            </a:r>
            <a:r>
              <a:rPr lang="en-US" altLang="zh-CN" dirty="0">
                <a:latin typeface="Consolas" panose="020B0609020204030204" pitchFamily="49" charset="0"/>
              </a:rPr>
              <a:t>: ALGO, ISMEAR, </a:t>
            </a:r>
            <a:r>
              <a:rPr lang="en-US" altLang="zh-CN" dirty="0" err="1">
                <a:latin typeface="Consolas" panose="020B0609020204030204" pitchFamily="49" charset="0"/>
              </a:rPr>
              <a:t>vdW</a:t>
            </a:r>
            <a:r>
              <a:rPr lang="en-US" altLang="zh-CN" dirty="0">
                <a:latin typeface="Consolas" panose="020B0609020204030204" pitchFamily="49" charset="0"/>
              </a:rPr>
              <a:t>, DFT+U, EDIFF(G) 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KPOINTS</a:t>
            </a:r>
            <a:r>
              <a:rPr lang="en-US" altLang="zh-CN" dirty="0">
                <a:latin typeface="Consolas" panose="020B0609020204030204" pitchFamily="49" charset="0"/>
              </a:rPr>
              <a:t>: </a:t>
            </a:r>
            <a:r>
              <a:rPr lang="el-GR" altLang="zh-CN" dirty="0">
                <a:latin typeface="Consolas" panose="020B0609020204030204" pitchFamily="49" charset="0"/>
              </a:rPr>
              <a:t>Γ</a:t>
            </a:r>
            <a:r>
              <a:rPr lang="en-US" altLang="zh-CN" dirty="0">
                <a:latin typeface="Consolas" panose="020B0609020204030204" pitchFamily="49" charset="0"/>
              </a:rPr>
              <a:t>-centered, K*a, Line mode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POSCAR</a:t>
            </a:r>
            <a:r>
              <a:rPr lang="en-US" altLang="zh-CN" dirty="0">
                <a:latin typeface="Consolas" panose="020B0609020204030204" pitchFamily="49" charset="0"/>
              </a:rPr>
              <a:t>: Structure with Physical meanings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POTCAR</a:t>
            </a:r>
            <a:r>
              <a:rPr lang="en-US" altLang="zh-CN" dirty="0">
                <a:latin typeface="Consolas" panose="020B0609020204030204" pitchFamily="49" charset="0"/>
              </a:rPr>
              <a:t>: In consistent with POSCAR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Script</a:t>
            </a:r>
            <a:r>
              <a:rPr lang="en-US" altLang="zh-CN" dirty="0">
                <a:latin typeface="Consolas" panose="020B0609020204030204" pitchFamily="49" charset="0"/>
              </a:rPr>
              <a:t>: queue, version, cores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6611CD6-B716-4AD7-A776-2339D03EA9D1}"/>
              </a:ext>
            </a:extLst>
          </p:cNvPr>
          <p:cNvSpPr txBox="1">
            <a:spLocks/>
          </p:cNvSpPr>
          <p:nvPr/>
        </p:nvSpPr>
        <p:spPr>
          <a:xfrm>
            <a:off x="0" y="-386711"/>
            <a:ext cx="1177778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Aft>
                <a:spcPts val="3600"/>
              </a:spcAft>
            </a:pPr>
            <a:r>
              <a:rPr lang="en-US" altLang="zh-CN" sz="4400" dirty="0">
                <a:latin typeface="Consolas" panose="020B0609020204030204" pitchFamily="49" charset="0"/>
              </a:rPr>
              <a:t>	Previous Introduction</a:t>
            </a:r>
            <a:endParaRPr lang="zh-CN" altLang="en-US" sz="4400" dirty="0">
              <a:latin typeface="Consolas" panose="020B0609020204030204" pitchFamily="49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01F91A6-D4BF-430E-A567-80E355E70C7D}"/>
              </a:ext>
            </a:extLst>
          </p:cNvPr>
          <p:cNvGrpSpPr/>
          <p:nvPr/>
        </p:nvGrpSpPr>
        <p:grpSpPr>
          <a:xfrm>
            <a:off x="812892" y="3791565"/>
            <a:ext cx="10389210" cy="2938349"/>
            <a:chOff x="861337" y="3805886"/>
            <a:chExt cx="10389210" cy="2938349"/>
          </a:xfrm>
        </p:grpSpPr>
        <p:sp>
          <p:nvSpPr>
            <p:cNvPr id="8" name="矩形 7"/>
            <p:cNvSpPr/>
            <p:nvPr/>
          </p:nvSpPr>
          <p:spPr>
            <a:xfrm>
              <a:off x="3720922" y="4036261"/>
              <a:ext cx="7529625" cy="24776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  <a:latin typeface="Consolas" panose="020B0609020204030204" pitchFamily="49" charset="0"/>
                </a:rPr>
                <a:t>What is Q-robot? </a:t>
              </a:r>
            </a:p>
            <a:p>
              <a:r>
                <a:rPr lang="en-US" altLang="zh-CN" dirty="0">
                  <a:latin typeface="Consolas" panose="020B0609020204030204" pitchFamily="49" charset="0"/>
                </a:rPr>
                <a:t>-- A bunch of python/bash scripts with element operations;</a:t>
              </a:r>
            </a:p>
            <a:p>
              <a:r>
                <a:rPr lang="en-US" altLang="zh-CN" dirty="0">
                  <a:latin typeface="Consolas" panose="020B0609020204030204" pitchFamily="49" charset="0"/>
                </a:rPr>
                <a:t>-- A </a:t>
              </a:r>
              <a:r>
                <a:rPr lang="en-US" altLang="zh-CN" b="1" dirty="0">
                  <a:solidFill>
                    <a:srgbClr val="0000FF"/>
                  </a:solidFill>
                  <a:latin typeface="Consolas" panose="020B0609020204030204" pitchFamily="49" charset="0"/>
                </a:rPr>
                <a:t>DIY</a:t>
              </a:r>
              <a:r>
                <a:rPr lang="en-US" altLang="zh-CN" dirty="0">
                  <a:latin typeface="Consolas" panose="020B0609020204030204" pitchFamily="49" charset="0"/>
                </a:rPr>
                <a:t> Assistant; A </a:t>
              </a:r>
              <a:r>
                <a:rPr lang="en-US" altLang="zh-CN" b="1" dirty="0">
                  <a:solidFill>
                    <a:srgbClr val="FF00FF"/>
                  </a:solidFill>
                  <a:latin typeface="Consolas" panose="020B0609020204030204" pitchFamily="49" charset="0"/>
                </a:rPr>
                <a:t>TRUSTED</a:t>
              </a:r>
              <a:r>
                <a:rPr lang="en-US" altLang="zh-CN" dirty="0">
                  <a:latin typeface="Consolas" panose="020B0609020204030204" pitchFamily="49" charset="0"/>
                </a:rPr>
                <a:t> Friend</a:t>
              </a:r>
            </a:p>
            <a:p>
              <a:endParaRPr lang="en-US" altLang="zh-CN" dirty="0">
                <a:latin typeface="Consolas" panose="020B0609020204030204" pitchFamily="49" charset="0"/>
              </a:endParaRPr>
            </a:p>
            <a:p>
              <a:endParaRPr lang="en-US" altLang="zh-CN" sz="1100" dirty="0">
                <a:latin typeface="Consolas" panose="020B0609020204030204" pitchFamily="49" charset="0"/>
              </a:endParaRPr>
            </a:p>
            <a:p>
              <a:r>
                <a:rPr lang="en-US" altLang="zh-CN" dirty="0">
                  <a:solidFill>
                    <a:srgbClr val="FF0000"/>
                  </a:solidFill>
                  <a:latin typeface="Consolas" panose="020B0609020204030204" pitchFamily="49" charset="0"/>
                </a:rPr>
                <a:t>What Can Q-robot do? </a:t>
              </a:r>
            </a:p>
            <a:p>
              <a:pPr marL="342900" indent="-342900">
                <a:buAutoNum type="arabicParenR"/>
              </a:pPr>
              <a:r>
                <a:rPr lang="en-US" altLang="zh-CN" dirty="0">
                  <a:latin typeface="Consolas" panose="020B0609020204030204" pitchFamily="49" charset="0"/>
                </a:rPr>
                <a:t>Check/Generate initial inputs (Avoid Rubbish--IN);</a:t>
              </a:r>
            </a:p>
            <a:p>
              <a:pPr marL="342900" indent="-342900">
                <a:buAutoNum type="arabicParenR"/>
              </a:pPr>
              <a:r>
                <a:rPr lang="en-US" altLang="zh-CN" dirty="0">
                  <a:latin typeface="Consolas" panose="020B0609020204030204" pitchFamily="49" charset="0"/>
                </a:rPr>
                <a:t>Build  geometries from commands (supervised model);</a:t>
              </a:r>
            </a:p>
            <a:p>
              <a:pPr marL="342900" indent="-342900">
                <a:buAutoNum type="arabicParenR"/>
              </a:pPr>
              <a:r>
                <a:rPr lang="en-US" altLang="zh-CN" dirty="0">
                  <a:latin typeface="Consolas" panose="020B0609020204030204" pitchFamily="49" charset="0"/>
                </a:rPr>
                <a:t>Analysis outputs (Geometric, Electronic)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CC7BD85-A3C8-4C68-B9ED-967706DB8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1337" y="3805886"/>
              <a:ext cx="2359736" cy="2938349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41A8D50-2497-4FFC-9635-AADEEA842FED}"/>
              </a:ext>
            </a:extLst>
          </p:cNvPr>
          <p:cNvGrpSpPr/>
          <p:nvPr/>
        </p:nvGrpSpPr>
        <p:grpSpPr>
          <a:xfrm>
            <a:off x="5940523" y="1106160"/>
            <a:ext cx="5968499" cy="2540824"/>
            <a:chOff x="5940523" y="1106160"/>
            <a:chExt cx="5968499" cy="254082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76FA310-A84A-4F04-AD09-290EED4043FB}"/>
                </a:ext>
              </a:extLst>
            </p:cNvPr>
            <p:cNvSpPr/>
            <p:nvPr/>
          </p:nvSpPr>
          <p:spPr>
            <a:xfrm>
              <a:off x="7753082" y="1106160"/>
              <a:ext cx="4155940" cy="2540824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dirty="0">
                  <a:latin typeface="Consolas" panose="020B0609020204030204" pitchFamily="49" charset="0"/>
                </a:rPr>
                <a:t>Rubbish – </a:t>
              </a:r>
              <a:r>
                <a:rPr lang="en-US" altLang="zh-CN" dirty="0">
                  <a:solidFill>
                    <a:srgbClr val="FF00FF"/>
                  </a:solidFill>
                  <a:latin typeface="Consolas" panose="020B0609020204030204" pitchFamily="49" charset="0"/>
                </a:rPr>
                <a:t>OUT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Consolas" panose="020B0609020204030204" pitchFamily="49" charset="0"/>
                </a:rPr>
                <a:t>Errors/Wrong Results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Consolas" panose="020B0609020204030204" pitchFamily="49" charset="0"/>
                </a:rPr>
                <a:t>Hanging in the queue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Consolas" panose="020B0609020204030204" pitchFamily="49" charset="0"/>
                </a:rPr>
                <a:t>None-Physical results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Consolas" panose="020B0609020204030204" pitchFamily="49" charset="0"/>
                </a:rPr>
                <a:t>Waste your time/resources 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dirty="0">
                  <a:latin typeface="Consolas" panose="020B0609020204030204" pitchFamily="49" charset="0"/>
                </a:rPr>
                <a:t>Waste others’ time/resources </a:t>
              </a:r>
            </a:p>
          </p:txBody>
        </p:sp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C5842776-40AE-4B5F-BD39-0C63113ACCCC}"/>
                </a:ext>
              </a:extLst>
            </p:cNvPr>
            <p:cNvSpPr/>
            <p:nvPr/>
          </p:nvSpPr>
          <p:spPr>
            <a:xfrm>
              <a:off x="5940523" y="2000065"/>
              <a:ext cx="1664511" cy="808719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55AAC5D-8221-429B-9C23-FEDC6928235A}"/>
                </a:ext>
              </a:extLst>
            </p:cNvPr>
            <p:cNvSpPr/>
            <p:nvPr/>
          </p:nvSpPr>
          <p:spPr>
            <a:xfrm>
              <a:off x="5940523" y="2215372"/>
              <a:ext cx="132440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b="1" dirty="0">
                  <a:latin typeface="Consolas" panose="020B0609020204030204" pitchFamily="49" charset="0"/>
                </a:rPr>
                <a:t>Workhorse</a:t>
              </a:r>
              <a:endParaRPr lang="zh-CN" alt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054046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48719-0004-4627-9131-75889FC63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latin typeface="Consolas" panose="020B0609020204030204" pitchFamily="49" charset="0"/>
              </a:rPr>
              <a:t>			How to install the Q-robot</a:t>
            </a:r>
            <a:r>
              <a:rPr lang="zh-CN" altLang="en-US" sz="4000" dirty="0">
                <a:latin typeface="Consolas" panose="020B0609020204030204" pitchFamily="49" charset="0"/>
              </a:rPr>
              <a:t>？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C957C-9D3A-4D25-A843-F3619770B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9714" y="1599687"/>
            <a:ext cx="8755836" cy="50440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>
                <a:latin typeface="Consolas" panose="020B0609020204030204" pitchFamily="49" charset="0"/>
              </a:rPr>
              <a:t>Step1: Get the Q-robot</a:t>
            </a:r>
          </a:p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  <a:hlinkClick r:id="rId3"/>
              </a:rPr>
              <a:t>https://gitlab.com/iciq-tcc/nlopez-group/q-robot</a:t>
            </a:r>
            <a:r>
              <a:rPr lang="en-US" altLang="zh-CN" sz="2000" dirty="0"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endParaRPr lang="en-US" altLang="zh-CN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1" dirty="0">
                <a:latin typeface="Consolas" panose="020B0609020204030204" pitchFamily="49" charset="0"/>
              </a:rPr>
              <a:t>Step2: Bring him home</a:t>
            </a:r>
          </a:p>
          <a:p>
            <a:pPr marL="0" indent="0">
              <a:buNone/>
            </a:pPr>
            <a:r>
              <a:rPr lang="zh-CN" altLang="en-US" sz="2000" dirty="0">
                <a:latin typeface="Consolas" panose="020B0609020204030204" pitchFamily="49" charset="0"/>
              </a:rPr>
              <a:t>qli@p015:~$ ls </a:t>
            </a:r>
            <a:r>
              <a:rPr lang="zh-CN" altLang="en-US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~/bin/</a:t>
            </a:r>
            <a:r>
              <a:rPr lang="zh-CN" altLang="en-US" sz="2000" b="1" dirty="0">
                <a:solidFill>
                  <a:srgbClr val="0000FF"/>
                </a:solidFill>
                <a:latin typeface="Consolas" panose="020B0609020204030204" pitchFamily="49" charset="0"/>
              </a:rPr>
              <a:t>Q_robot/</a:t>
            </a:r>
          </a:p>
          <a:p>
            <a:pPr marL="0" indent="0">
              <a:buNone/>
            </a:pPr>
            <a:r>
              <a:rPr lang="zh-CN" altLang="en-US" sz="2000" dirty="0">
                <a:latin typeface="Consolas" panose="020B0609020204030204" pitchFamily="49" charset="0"/>
              </a:rPr>
              <a:t>actions  books  brain  friends  report</a:t>
            </a:r>
            <a:r>
              <a:rPr lang="en-US" altLang="zh-CN" sz="2000" dirty="0">
                <a:latin typeface="Consolas" panose="020B0609020204030204" pitchFamily="49" charset="0"/>
              </a:rPr>
              <a:t>s</a:t>
            </a:r>
          </a:p>
          <a:p>
            <a:pPr marL="0" indent="0">
              <a:buNone/>
            </a:pPr>
            <a:endParaRPr lang="en-US" altLang="zh-CN" sz="33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b="1" dirty="0">
                <a:latin typeface="Consolas" panose="020B0609020204030204" pitchFamily="49" charset="0"/>
              </a:rPr>
              <a:t>Step3: Activate him</a:t>
            </a:r>
          </a:p>
          <a:p>
            <a:pPr marL="0" indent="0">
              <a:buNone/>
            </a:pP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</a:rPr>
              <a:t>Add two lines to ~/.</a:t>
            </a:r>
            <a:r>
              <a:rPr lang="en-US" altLang="zh-CN" sz="20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bashrc</a:t>
            </a:r>
            <a:r>
              <a:rPr lang="zh-CN" altLang="en-US" sz="2000" b="1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</a:rPr>
              <a:t>file </a:t>
            </a:r>
          </a:p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export PYTHONPATH="$PYTHONPATH:$HOME/bin/</a:t>
            </a:r>
            <a:r>
              <a:rPr lang="en-US" altLang="zh-CN" sz="2000" dirty="0" err="1">
                <a:latin typeface="Consolas" panose="020B0609020204030204" pitchFamily="49" charset="0"/>
              </a:rPr>
              <a:t>Q_robot</a:t>
            </a:r>
            <a:r>
              <a:rPr lang="en-US" altLang="zh-CN" sz="2000" dirty="0">
                <a:latin typeface="Consolas" panose="020B0609020204030204" pitchFamily="49" charset="0"/>
              </a:rPr>
              <a:t>/brain"</a:t>
            </a:r>
          </a:p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export PATH=$PATH:$HOME/bin/</a:t>
            </a:r>
            <a:r>
              <a:rPr lang="en-US" altLang="zh-CN" sz="2000" dirty="0" err="1">
                <a:latin typeface="Consolas" panose="020B0609020204030204" pitchFamily="49" charset="0"/>
              </a:rPr>
              <a:t>Q_robot</a:t>
            </a:r>
            <a:r>
              <a:rPr lang="en-US" altLang="zh-CN" sz="2000" dirty="0">
                <a:latin typeface="Consolas" panose="020B0609020204030204" pitchFamily="49" charset="0"/>
              </a:rPr>
              <a:t>/actions</a:t>
            </a:r>
          </a:p>
        </p:txBody>
      </p:sp>
      <p:pic>
        <p:nvPicPr>
          <p:cNvPr id="6" name="Picture 5" descr="A small house in the background&#10;&#10;Description automatically generated">
            <a:extLst>
              <a:ext uri="{FF2B5EF4-FFF2-40B4-BE49-F238E27FC236}">
                <a16:creationId xmlns:a16="http://schemas.microsoft.com/office/drawing/2014/main" id="{5725800D-5BD6-43F1-AA01-DE04EE70CC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7120" y="2967893"/>
            <a:ext cx="2628359" cy="1478452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78241E59-2706-4991-BCFA-213F1A037C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66" y="1358970"/>
            <a:ext cx="1947701" cy="1800000"/>
          </a:xfrm>
          <a:prstGeom prst="rect">
            <a:avLst/>
          </a:prstGeom>
        </p:spPr>
      </p:pic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88985290-B09D-4767-A524-3465D399CB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50" y="4709820"/>
            <a:ext cx="2900931" cy="1933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C10949-558D-497C-92CB-D750BB0C75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304005" y="0"/>
            <a:ext cx="887995" cy="11057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3C7974-8274-4292-BBCB-3069B6BAD7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-3127"/>
            <a:ext cx="1030108" cy="110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760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444109-65C9-4ECF-B309-2521AFEBA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8946" y="1145569"/>
            <a:ext cx="7095493" cy="543790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F19E1-4694-4E7E-8D75-80C5BCDAC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855" y="4013453"/>
            <a:ext cx="5689600" cy="16989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b="1" dirty="0">
                <a:latin typeface="Consolas" panose="020B0609020204030204" pitchFamily="49" charset="0"/>
              </a:rPr>
              <a:t>Step4: Make friends</a:t>
            </a:r>
          </a:p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Add your account to</a:t>
            </a:r>
          </a:p>
          <a:p>
            <a:pPr marL="0" indent="0">
              <a:buNone/>
            </a:pPr>
            <a:r>
              <a:rPr lang="en-US" altLang="zh-CN" sz="2000" dirty="0">
                <a:latin typeface="Consolas" panose="020B0609020204030204" pitchFamily="49" charset="0"/>
              </a:rPr>
              <a:t>~/bin/Q_robot/brain/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</a:rPr>
              <a:t>data.py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A6FAD6-91F2-4246-BF39-DC94C819CBD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Consolas" panose="020B0609020204030204" pitchFamily="49" charset="0"/>
              </a:rPr>
              <a:t>		How to install the Q-robot</a:t>
            </a:r>
            <a:r>
              <a:rPr lang="zh-CN" altLang="en-US" dirty="0">
                <a:latin typeface="Consolas" panose="020B0609020204030204" pitchFamily="49" charset="0"/>
              </a:rPr>
              <a:t>？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191C10-F8BD-4818-862C-1FE5170B2C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815" y="1550474"/>
            <a:ext cx="3046833" cy="20291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0BA60F-FEE2-4404-8CC1-3A2CF9D319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11304005" y="3202"/>
            <a:ext cx="887995" cy="11057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2D43FA-4BCE-475F-A24C-96882BCC5F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3127"/>
            <a:ext cx="1030108" cy="110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839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C3609-2724-47C0-9D62-CD0DABB99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1777785" cy="1325563"/>
          </a:xfrm>
        </p:spPr>
        <p:txBody>
          <a:bodyPr/>
          <a:lstStyle/>
          <a:p>
            <a:r>
              <a:rPr lang="en-US" altLang="zh-CN" dirty="0">
                <a:latin typeface="Consolas" panose="020B0609020204030204" pitchFamily="49" charset="0"/>
              </a:rPr>
              <a:t>	 The Brain controls the actions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07D50B8-37C2-442B-BB6C-3D84B1176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563" y="1368521"/>
            <a:ext cx="8182209" cy="48790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895F84-B997-4EF3-94C6-E8798D0170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150C16-31C1-42D6-A6D8-EC398F4812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920" y="1777212"/>
            <a:ext cx="3192875" cy="39757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E97DDE-0B8B-4A12-89B9-634438A450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3127"/>
            <a:ext cx="1030108" cy="110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102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D289086-0A75-4FC8-82A7-F9B56BEB1905}"/>
              </a:ext>
            </a:extLst>
          </p:cNvPr>
          <p:cNvSpPr txBox="1"/>
          <p:nvPr/>
        </p:nvSpPr>
        <p:spPr>
          <a:xfrm>
            <a:off x="653354" y="1519612"/>
            <a:ext cx="5519621" cy="53217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CN" sz="2200" dirty="0">
                <a:latin typeface="Consolas" panose="020B0609020204030204" pitchFamily="49" charset="0"/>
              </a:rPr>
              <a:t>To Generate the INCAR file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CN" sz="2200" b="1" dirty="0">
                <a:solidFill>
                  <a:srgbClr val="FF0000"/>
                </a:solidFill>
                <a:latin typeface="Consolas" panose="020B0609020204030204" pitchFamily="49" charset="0"/>
              </a:rPr>
              <a:t>	in.py </a:t>
            </a:r>
            <a:r>
              <a:rPr lang="en-US" altLang="zh-CN" sz="2200" b="1" dirty="0">
                <a:solidFill>
                  <a:srgbClr val="0000FF"/>
                </a:solidFill>
                <a:latin typeface="Consolas" panose="020B0609020204030204" pitchFamily="49" charset="0"/>
              </a:rPr>
              <a:t>task1</a:t>
            </a:r>
            <a:r>
              <a:rPr lang="en-US" altLang="zh-CN" sz="2200" b="1" dirty="0">
                <a:latin typeface="Consolas" panose="020B0609020204030204" pitchFamily="49" charset="0"/>
              </a:rPr>
              <a:t> </a:t>
            </a:r>
            <a:r>
              <a:rPr lang="en-US" altLang="zh-CN" sz="2200" b="1" dirty="0">
                <a:solidFill>
                  <a:srgbClr val="00B0F0"/>
                </a:solidFill>
                <a:latin typeface="Consolas" panose="020B0609020204030204" pitchFamily="49" charset="0"/>
              </a:rPr>
              <a:t>task2</a:t>
            </a:r>
            <a:r>
              <a:rPr lang="en-US" altLang="zh-CN" sz="2200" b="1" dirty="0">
                <a:latin typeface="Consolas" panose="020B0609020204030204" pitchFamily="49" charset="0"/>
              </a:rPr>
              <a:t> </a:t>
            </a:r>
            <a:r>
              <a:rPr lang="en-US" altLang="zh-CN" sz="2200" b="1" dirty="0">
                <a:solidFill>
                  <a:srgbClr val="7030A0"/>
                </a:solidFill>
                <a:latin typeface="Consolas" panose="020B0609020204030204" pitchFamily="49" charset="0"/>
              </a:rPr>
              <a:t>...</a:t>
            </a:r>
            <a:r>
              <a:rPr lang="en-US" altLang="zh-CN" sz="2200" b="1" dirty="0"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altLang="zh-CN" sz="2200" b="1" dirty="0"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CN" sz="2200" dirty="0">
                <a:latin typeface="Consolas" panose="020B0609020204030204" pitchFamily="49" charset="0"/>
              </a:rPr>
              <a:t>Supported tasks so far:  </a:t>
            </a:r>
          </a:p>
          <a:p>
            <a:pPr>
              <a:lnSpc>
                <a:spcPct val="150000"/>
              </a:lnSpc>
            </a:pPr>
            <a:r>
              <a:rPr lang="en-US" altLang="zh-CN" sz="2200" dirty="0">
                <a:latin typeface="Consolas" panose="020B0609020204030204" pitchFamily="49" charset="0"/>
              </a:rPr>
              <a:t>single, gas, bulk, dipole, </a:t>
            </a:r>
            <a:r>
              <a:rPr lang="en-US" altLang="zh-CN" sz="2200" dirty="0" err="1">
                <a:latin typeface="Consolas" panose="020B0609020204030204" pitchFamily="49" charset="0"/>
              </a:rPr>
              <a:t>ispin</a:t>
            </a:r>
            <a:endParaRPr lang="en-US" altLang="zh-CN" sz="2200" dirty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 dirty="0" err="1">
                <a:latin typeface="Consolas" panose="020B0609020204030204" pitchFamily="49" charset="0"/>
              </a:rPr>
              <a:t>dftu</a:t>
            </a:r>
            <a:r>
              <a:rPr lang="en-US" altLang="zh-CN" sz="2200" dirty="0">
                <a:latin typeface="Consolas" panose="020B0609020204030204" pitchFamily="49" charset="0"/>
              </a:rPr>
              <a:t>, electronic, dos, dftd2, dftd3, </a:t>
            </a:r>
            <a:r>
              <a:rPr lang="en-US" altLang="zh-CN" sz="2200" dirty="0" err="1">
                <a:latin typeface="Consolas" panose="020B0609020204030204" pitchFamily="49" charset="0"/>
              </a:rPr>
              <a:t>workfunction</a:t>
            </a:r>
            <a:r>
              <a:rPr lang="en-US" altLang="zh-CN" sz="2200" dirty="0">
                <a:latin typeface="Consolas" panose="020B0609020204030204" pitchFamily="49" charset="0"/>
              </a:rPr>
              <a:t>, </a:t>
            </a:r>
            <a:r>
              <a:rPr lang="en-US" altLang="zh-CN" sz="2200" dirty="0" err="1">
                <a:latin typeface="Consolas" panose="020B0609020204030204" pitchFamily="49" charset="0"/>
              </a:rPr>
              <a:t>freq</a:t>
            </a:r>
            <a:r>
              <a:rPr lang="en-US" altLang="zh-CN" sz="2200" dirty="0">
                <a:latin typeface="Consolas" panose="020B0609020204030204" pitchFamily="49" charset="0"/>
              </a:rPr>
              <a:t>, dimer, </a:t>
            </a:r>
            <a:r>
              <a:rPr lang="en-US" altLang="zh-CN" sz="2200" dirty="0" err="1">
                <a:latin typeface="Consolas" panose="020B0609020204030204" pitchFamily="49" charset="0"/>
              </a:rPr>
              <a:t>tsopt</a:t>
            </a:r>
            <a:r>
              <a:rPr lang="en-US" altLang="zh-CN" sz="2200" dirty="0">
                <a:latin typeface="Consolas" panose="020B0609020204030204" pitchFamily="49" charset="0"/>
              </a:rPr>
              <a:t>, neb, md, hse03, hse06, b3lyp, pbe0, hf, optb88, optb86b, vdwdf2, </a:t>
            </a:r>
            <a:r>
              <a:rPr lang="en-US" altLang="zh-CN" sz="2200" dirty="0" err="1">
                <a:latin typeface="Consolas" panose="020B0609020204030204" pitchFamily="49" charset="0"/>
              </a:rPr>
              <a:t>optpbe</a:t>
            </a:r>
            <a:r>
              <a:rPr lang="en-US" altLang="zh-CN" sz="2200" dirty="0">
                <a:latin typeface="Consolas" panose="020B0609020204030204" pitchFamily="49" charset="0"/>
              </a:rPr>
              <a:t>, </a:t>
            </a:r>
            <a:r>
              <a:rPr lang="en-US" altLang="zh-CN" sz="2200" dirty="0" err="1">
                <a:latin typeface="Consolas" panose="020B0609020204030204" pitchFamily="49" charset="0"/>
              </a:rPr>
              <a:t>vdwdf</a:t>
            </a:r>
            <a:r>
              <a:rPr lang="en-US" altLang="zh-CN" sz="2200" dirty="0">
                <a:latin typeface="Consolas" panose="020B0609020204030204" pitchFamily="49" charset="0"/>
              </a:rPr>
              <a:t>, scan+rvv10, rvdwdf2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CN" sz="2200" dirty="0">
              <a:latin typeface="Consolas" panose="020B0609020204030204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E76B834-D267-4B55-BFD7-85E07696A8C6}"/>
              </a:ext>
            </a:extLst>
          </p:cNvPr>
          <p:cNvGrpSpPr/>
          <p:nvPr/>
        </p:nvGrpSpPr>
        <p:grpSpPr>
          <a:xfrm>
            <a:off x="48448" y="50137"/>
            <a:ext cx="12191999" cy="1325563"/>
            <a:chOff x="0" y="7745"/>
            <a:chExt cx="12191999" cy="1325563"/>
          </a:xfrm>
        </p:grpSpPr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A121D9E4-747E-485A-BC56-E19C43FACF24}"/>
                </a:ext>
              </a:extLst>
            </p:cNvPr>
            <p:cNvSpPr/>
            <p:nvPr/>
          </p:nvSpPr>
          <p:spPr>
            <a:xfrm>
              <a:off x="0" y="355787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INPUTS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5C58D321-784E-4F35-A99A-F2C214E0435A}"/>
                </a:ext>
              </a:extLst>
            </p:cNvPr>
            <p:cNvSpPr txBox="1">
              <a:spLocks/>
            </p:cNvSpPr>
            <p:nvPr/>
          </p:nvSpPr>
          <p:spPr>
            <a:xfrm>
              <a:off x="0" y="7745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INCAR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DABF23E-E3EC-4728-BDEC-EA11C48298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3354" y="16678"/>
              <a:ext cx="446427" cy="479457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949F2518-E650-4E1C-A382-8BA718F47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2327" y="621681"/>
            <a:ext cx="4291331" cy="61037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7337F11-71FF-411F-8CDD-2C87F65AE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418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D289086-0A75-4FC8-82A7-F9B56BEB1905}"/>
              </a:ext>
            </a:extLst>
          </p:cNvPr>
          <p:cNvSpPr txBox="1"/>
          <p:nvPr/>
        </p:nvSpPr>
        <p:spPr>
          <a:xfrm>
            <a:off x="653354" y="2352753"/>
            <a:ext cx="5269851" cy="31686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Consolas" panose="020B0609020204030204" pitchFamily="49" charset="0"/>
              </a:rPr>
              <a:t>DFT-D2, DFT+U:</a:t>
            </a:r>
          </a:p>
          <a:p>
            <a:pPr algn="ctr">
              <a:lnSpc>
                <a:spcPct val="150000"/>
              </a:lnSpc>
            </a:pPr>
            <a:r>
              <a:rPr lang="en-US" altLang="zh-CN" sz="2000" dirty="0">
                <a:latin typeface="Consolas" panose="020B0609020204030204" pitchFamily="49" charset="0"/>
              </a:rPr>
              <a:t>~/bin/Q_robot/brain/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</a:rPr>
              <a:t>data.py</a:t>
            </a:r>
          </a:p>
          <a:p>
            <a:pPr algn="ctr">
              <a:lnSpc>
                <a:spcPct val="150000"/>
              </a:lnSpc>
            </a:pPr>
            <a:endParaRPr lang="en-US" altLang="zh-CN" sz="2000" dirty="0"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in.py </a:t>
            </a:r>
            <a:r>
              <a:rPr lang="en-US" altLang="zh-CN" sz="2000" dirty="0">
                <a:solidFill>
                  <a:srgbClr val="0000FF"/>
                </a:solidFill>
                <a:latin typeface="Consolas" panose="020B0609020204030204" pitchFamily="49" charset="0"/>
              </a:rPr>
              <a:t>dftd2</a:t>
            </a:r>
            <a:r>
              <a:rPr lang="en-US" altLang="zh-CN" sz="2000" dirty="0">
                <a:latin typeface="Consolas" panose="020B0609020204030204" pitchFamily="49" charset="0"/>
              </a:rPr>
              <a:t> = 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d2-dict.py 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in.py </a:t>
            </a:r>
            <a:r>
              <a:rPr lang="en-US" altLang="zh-CN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dftu</a:t>
            </a:r>
            <a:r>
              <a:rPr lang="en-US" altLang="zh-CN" sz="2000" dirty="0">
                <a:latin typeface="Consolas" panose="020B0609020204030204" pitchFamily="49" charset="0"/>
              </a:rPr>
              <a:t>  = </a:t>
            </a:r>
            <a:r>
              <a:rPr lang="en-US" altLang="zh-CN" sz="2000" dirty="0">
                <a:solidFill>
                  <a:srgbClr val="FF0000"/>
                </a:solidFill>
                <a:latin typeface="Consolas" panose="020B0609020204030204" pitchFamily="49" charset="0"/>
              </a:rPr>
              <a:t>dftu.py </a:t>
            </a:r>
          </a:p>
          <a:p>
            <a:pPr indent="-22860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zh-CN" sz="2000" dirty="0">
              <a:latin typeface="Consolas" panose="020B0609020204030204" pitchFamily="49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AD1B652-BC03-4EE3-A789-F452F4A8AA5E}"/>
              </a:ext>
            </a:extLst>
          </p:cNvPr>
          <p:cNvGrpSpPr/>
          <p:nvPr/>
        </p:nvGrpSpPr>
        <p:grpSpPr>
          <a:xfrm>
            <a:off x="54504" y="50137"/>
            <a:ext cx="12191999" cy="1325563"/>
            <a:chOff x="0" y="7745"/>
            <a:chExt cx="12191999" cy="1325563"/>
          </a:xfrm>
        </p:grpSpPr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E512138E-3374-43C2-BD6D-0C5CBD845FA7}"/>
                </a:ext>
              </a:extLst>
            </p:cNvPr>
            <p:cNvSpPr/>
            <p:nvPr/>
          </p:nvSpPr>
          <p:spPr>
            <a:xfrm>
              <a:off x="0" y="355787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INPUTS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7" name="Title 1">
              <a:extLst>
                <a:ext uri="{FF2B5EF4-FFF2-40B4-BE49-F238E27FC236}">
                  <a16:creationId xmlns:a16="http://schemas.microsoft.com/office/drawing/2014/main" id="{FF84DC34-C378-4B5B-B289-A5D6E0ED523B}"/>
                </a:ext>
              </a:extLst>
            </p:cNvPr>
            <p:cNvSpPr txBox="1">
              <a:spLocks/>
            </p:cNvSpPr>
            <p:nvPr/>
          </p:nvSpPr>
          <p:spPr>
            <a:xfrm>
              <a:off x="0" y="7745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INCAR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D9BC3CF-A510-41A9-BD06-38F556B903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3354" y="16678"/>
              <a:ext cx="446427" cy="479457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E6801A0-9198-403D-AC7A-D8C14F321C16}"/>
              </a:ext>
            </a:extLst>
          </p:cNvPr>
          <p:cNvGrpSpPr/>
          <p:nvPr/>
        </p:nvGrpSpPr>
        <p:grpSpPr>
          <a:xfrm>
            <a:off x="6095999" y="670526"/>
            <a:ext cx="5899618" cy="5907403"/>
            <a:chOff x="5959780" y="499407"/>
            <a:chExt cx="5899618" cy="590740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C926886-6980-4BB6-A2BC-102FF822C779}"/>
                </a:ext>
              </a:extLst>
            </p:cNvPr>
            <p:cNvGrpSpPr/>
            <p:nvPr/>
          </p:nvGrpSpPr>
          <p:grpSpPr>
            <a:xfrm>
              <a:off x="5959780" y="499407"/>
              <a:ext cx="5754374" cy="5907403"/>
              <a:chOff x="5418413" y="16678"/>
              <a:chExt cx="6431961" cy="6858000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779023B0-F9E9-482D-AD0D-8E7D9FBA86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18413" y="16678"/>
                <a:ext cx="5712624" cy="6858000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FA52A569-7A9B-4FF9-992F-5F384F5F8D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87394" y="1954487"/>
                <a:ext cx="4062980" cy="3353982"/>
              </a:xfrm>
              <a:prstGeom prst="rect">
                <a:avLst/>
              </a:prstGeom>
            </p:spPr>
          </p:pic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377C0C6-A2DB-4CB5-B2DD-FE9625B8A275}"/>
                </a:ext>
              </a:extLst>
            </p:cNvPr>
            <p:cNvSpPr txBox="1"/>
            <p:nvPr/>
          </p:nvSpPr>
          <p:spPr>
            <a:xfrm>
              <a:off x="8079196" y="5152061"/>
              <a:ext cx="3780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highlight>
                    <a:srgbClr val="FFFF00"/>
                  </a:highlight>
                </a:rPr>
                <a:t>Many thanks to </a:t>
              </a:r>
              <a:r>
                <a:rPr lang="en-US" altLang="zh-CN" dirty="0" err="1">
                  <a:highlight>
                    <a:srgbClr val="FFFF00"/>
                  </a:highlight>
                </a:rPr>
                <a:t>Neyvis</a:t>
              </a:r>
              <a:r>
                <a:rPr lang="en-US" altLang="zh-CN" dirty="0">
                  <a:highlight>
                    <a:srgbClr val="FFFF00"/>
                  </a:highlight>
                </a:rPr>
                <a:t> and Rodrigo </a:t>
              </a:r>
              <a:endParaRPr lang="zh-CN" altLang="en-US" dirty="0">
                <a:highlight>
                  <a:srgbClr val="FFFF00"/>
                </a:highlight>
              </a:endParaRP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EDF83418-7F1F-468A-94AE-8F7FC49ED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23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7C341AB-10D0-4773-8CC5-0F451BF3E42A}"/>
              </a:ext>
            </a:extLst>
          </p:cNvPr>
          <p:cNvSpPr txBox="1"/>
          <p:nvPr/>
        </p:nvSpPr>
        <p:spPr>
          <a:xfrm>
            <a:off x="3296977" y="985265"/>
            <a:ext cx="6673136" cy="14617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2200" b="1" dirty="0">
                <a:latin typeface="Consolas" panose="020B0609020204030204" pitchFamily="49" charset="0"/>
              </a:rPr>
              <a:t>Create Your own tasks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2200" dirty="0">
                <a:latin typeface="Consolas" panose="020B0609020204030204" pitchFamily="49" charset="0"/>
              </a:rPr>
              <a:t>1</a:t>
            </a:r>
            <a:r>
              <a:rPr lang="zh-CN" altLang="en-US" sz="2200" dirty="0">
                <a:latin typeface="Consolas" panose="020B0609020204030204" pitchFamily="49" charset="0"/>
              </a:rPr>
              <a:t>）</a:t>
            </a:r>
            <a:r>
              <a:rPr lang="en-US" altLang="zh-CN" sz="2200" dirty="0">
                <a:latin typeface="Consolas" panose="020B0609020204030204" pitchFamily="49" charset="0"/>
              </a:rPr>
              <a:t>~/bin/Q_robot/brain/</a:t>
            </a:r>
            <a:r>
              <a:rPr lang="en-US" altLang="zh-CN" sz="2200" b="1" dirty="0">
                <a:solidFill>
                  <a:srgbClr val="00B050"/>
                </a:solidFill>
                <a:latin typeface="Consolas" panose="020B0609020204030204" pitchFamily="49" charset="0"/>
              </a:rPr>
              <a:t>incar.py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zh-CN" sz="2200" dirty="0">
                <a:latin typeface="Consolas" panose="020B0609020204030204" pitchFamily="49" charset="0"/>
              </a:rPr>
              <a:t>2</a:t>
            </a:r>
            <a:r>
              <a:rPr lang="zh-CN" altLang="en-US" sz="2200" dirty="0">
                <a:latin typeface="Consolas" panose="020B0609020204030204" pitchFamily="49" charset="0"/>
              </a:rPr>
              <a:t>）</a:t>
            </a:r>
            <a:r>
              <a:rPr lang="en-US" altLang="zh-CN" sz="2200" dirty="0">
                <a:latin typeface="Consolas" panose="020B0609020204030204" pitchFamily="49" charset="0"/>
              </a:rPr>
              <a:t>Python dictionary format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96E8402-A015-4747-829F-DEBE79705E2B}"/>
              </a:ext>
            </a:extLst>
          </p:cNvPr>
          <p:cNvGrpSpPr/>
          <p:nvPr/>
        </p:nvGrpSpPr>
        <p:grpSpPr>
          <a:xfrm>
            <a:off x="66611" y="38025"/>
            <a:ext cx="12191999" cy="1325563"/>
            <a:chOff x="0" y="7745"/>
            <a:chExt cx="12191999" cy="1325563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9F694453-23AB-4027-A077-A86D67503B7F}"/>
                </a:ext>
              </a:extLst>
            </p:cNvPr>
            <p:cNvSpPr/>
            <p:nvPr/>
          </p:nvSpPr>
          <p:spPr>
            <a:xfrm>
              <a:off x="0" y="355787"/>
              <a:ext cx="2051205" cy="62947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Aft>
                  <a:spcPts val="600"/>
                </a:spcAft>
              </a:pPr>
              <a:r>
                <a:rPr lang="en-US" altLang="zh-CN" dirty="0">
                  <a:latin typeface="Consolas" panose="020B0609020204030204" pitchFamily="49" charset="0"/>
                </a:rPr>
                <a:t>INPUTS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62030F15-86BE-4CD0-A538-1211F1922E02}"/>
                </a:ext>
              </a:extLst>
            </p:cNvPr>
            <p:cNvSpPr txBox="1">
              <a:spLocks/>
            </p:cNvSpPr>
            <p:nvPr/>
          </p:nvSpPr>
          <p:spPr>
            <a:xfrm>
              <a:off x="0" y="7745"/>
              <a:ext cx="12191999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dirty="0">
                  <a:latin typeface="Consolas" panose="020B0609020204030204" pitchFamily="49" charset="0"/>
                </a:rPr>
                <a:t>		 INCAR</a:t>
              </a:r>
              <a:endParaRPr lang="zh-CN" altLang="en-US" dirty="0">
                <a:latin typeface="Consolas" panose="020B0609020204030204" pitchFamily="49" charset="0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6D1DEF5-7434-4714-8812-6342D135D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354" y="16678"/>
              <a:ext cx="446427" cy="479457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5498F4B4-E273-4228-A1BA-7CBF832C1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836" y="2676198"/>
            <a:ext cx="10247092" cy="392992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C7E0CFF-F0BA-403B-ABE4-7B41CB8EB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304005" y="42958"/>
            <a:ext cx="887995" cy="110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383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1938</TotalTime>
  <Words>1012</Words>
  <Application>Microsoft Office PowerPoint</Application>
  <PresentationFormat>Widescreen</PresentationFormat>
  <Paragraphs>236</Paragraphs>
  <Slides>24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等线</vt:lpstr>
      <vt:lpstr>等线 Light</vt:lpstr>
      <vt:lpstr>Arial</vt:lpstr>
      <vt:lpstr>Cambria Math</vt:lpstr>
      <vt:lpstr>Consolas</vt:lpstr>
      <vt:lpstr>Office Theme</vt:lpstr>
      <vt:lpstr>Introduction to the Q-robot</vt:lpstr>
      <vt:lpstr>PowerPoint Presentation</vt:lpstr>
      <vt:lpstr>PowerPoint Presentation</vt:lpstr>
      <vt:lpstr>   How to install the Q-robot？</vt:lpstr>
      <vt:lpstr>PowerPoint Presentation</vt:lpstr>
      <vt:lpstr>  The Brain controls the actions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the Q-robot</dc:title>
  <dc:creator>Qiang Li</dc:creator>
  <cp:lastModifiedBy>Qiang Li</cp:lastModifiedBy>
  <cp:revision>48</cp:revision>
  <dcterms:created xsi:type="dcterms:W3CDTF">2019-05-14T21:07:24Z</dcterms:created>
  <dcterms:modified xsi:type="dcterms:W3CDTF">2019-05-16T16:12:47Z</dcterms:modified>
</cp:coreProperties>
</file>